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312" r:id="rId4"/>
    <p:sldId id="258" r:id="rId5"/>
    <p:sldId id="263" r:id="rId6"/>
    <p:sldId id="262" r:id="rId7"/>
    <p:sldId id="309" r:id="rId8"/>
    <p:sldId id="268" r:id="rId9"/>
    <p:sldId id="265" r:id="rId10"/>
    <p:sldId id="267" r:id="rId11"/>
    <p:sldId id="266" r:id="rId12"/>
    <p:sldId id="271" r:id="rId13"/>
    <p:sldId id="270" r:id="rId14"/>
    <p:sldId id="269" r:id="rId15"/>
    <p:sldId id="272" r:id="rId16"/>
    <p:sldId id="313" r:id="rId17"/>
    <p:sldId id="273" r:id="rId18"/>
    <p:sldId id="310" r:id="rId19"/>
    <p:sldId id="274" r:id="rId20"/>
    <p:sldId id="275" r:id="rId21"/>
    <p:sldId id="314" r:id="rId22"/>
    <p:sldId id="276" r:id="rId23"/>
    <p:sldId id="264" r:id="rId24"/>
    <p:sldId id="315" r:id="rId25"/>
    <p:sldId id="316" r:id="rId26"/>
    <p:sldId id="302" r:id="rId27"/>
    <p:sldId id="311" r:id="rId28"/>
    <p:sldId id="303" r:id="rId29"/>
    <p:sldId id="281" r:id="rId30"/>
    <p:sldId id="288" r:id="rId31"/>
    <p:sldId id="318" r:id="rId32"/>
    <p:sldId id="319" r:id="rId33"/>
    <p:sldId id="317" r:id="rId34"/>
    <p:sldId id="304" r:id="rId35"/>
    <p:sldId id="305" r:id="rId36"/>
    <p:sldId id="322" r:id="rId37"/>
    <p:sldId id="307" r:id="rId38"/>
    <p:sldId id="321" r:id="rId39"/>
    <p:sldId id="320" r:id="rId40"/>
    <p:sldId id="286" r:id="rId41"/>
    <p:sldId id="2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20"/>
  </p:normalViewPr>
  <p:slideViewPr>
    <p:cSldViewPr snapToGrid="0" snapToObjects="1">
      <p:cViewPr varScale="1">
        <p:scale>
          <a:sx n="69" d="100"/>
          <a:sy n="69" d="100"/>
        </p:scale>
        <p:origin x="42" y="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FD31-E6B8-D542-AE33-93DA189E79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D8E10-B7A7-2441-A63F-79DB7BF00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8D3446-3F06-7045-96D0-D829ADFD471C}"/>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120E8BB8-5B93-844A-876C-02FA60B640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DBCEE0-D61D-E345-B13A-F689429D57DA}"/>
              </a:ext>
            </a:extLst>
          </p:cNvPr>
          <p:cNvSpPr>
            <a:spLocks noGrp="1"/>
          </p:cNvSpPr>
          <p:nvPr>
            <p:ph type="sldNum" sz="quarter" idx="12"/>
          </p:nvPr>
        </p:nvSpPr>
        <p:spPr/>
        <p:txBody>
          <a:bodyPr/>
          <a:lstStyle/>
          <a:p>
            <a:fld id="{D8544D82-9F0E-2E41-9747-91ACB9CABE97}" type="slidenum">
              <a:rPr lang="en-US" smtClean="0"/>
              <a:t>‹#›</a:t>
            </a:fld>
            <a:endParaRPr lang="en-US" dirty="0"/>
          </a:p>
        </p:txBody>
      </p:sp>
      <p:pic>
        <p:nvPicPr>
          <p:cNvPr id="8" name="Picture 7">
            <a:extLst>
              <a:ext uri="{FF2B5EF4-FFF2-40B4-BE49-F238E27FC236}">
                <a16:creationId xmlns:a16="http://schemas.microsoft.com/office/drawing/2014/main" id="{092A32FB-CC19-AD4C-A8D0-53331819330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661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53EF-BF50-0148-84E7-5E9B2B89A1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0DFCA-75DA-9940-A971-0B3E0F9838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C42E4-1EA5-0849-9491-10873D2EF675}"/>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C5B27AD5-9B22-B548-90C3-12E2E71EA2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C4D466-E732-6D4A-A61D-E5094853284F}"/>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402069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6EAFD-16AF-2B4C-AB64-75104860BC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B692AD-3F2B-3543-AEE5-A9B859D5BD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FBFAD-22B6-BF46-8815-82113FF9BEC3}"/>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E0B2C2DA-3F56-DF4D-A8D4-26EFDE70A3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08DC6D-1724-D345-B32C-7D2B18C48DB4}"/>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1416147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8B4E-B42C-AA45-B1DB-F15B4F1387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3519A-D4AF-C24A-88F6-FF3FD561CA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CA215-54E4-DD49-95BC-0216E15EFB6B}"/>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E5C4F422-70BD-DD45-A1C9-AA18C4D5D16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518877-AD3C-C64B-A8EF-30DC69A700EE}"/>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230157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6EA9-A864-5F4F-AC20-C28E83EB0F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AF9EDF-6196-184B-9EA1-744BEF557F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0626BB-CE1E-CD48-A511-C44E31A99CC3}"/>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38CD542A-8DAC-0841-9A7D-68FCC4ECD3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BB4E04-8F87-B84F-B6E9-6B026BA86648}"/>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342105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19EC-08BC-7D40-86AE-2DF675F3F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F358EB-7D0A-0643-9383-7E2E7168142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01A857-26BF-1741-BC2D-9E9DE8ABB0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7CC28D-D522-4A4B-8898-D869804A5F17}"/>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6" name="Footer Placeholder 5">
            <a:extLst>
              <a:ext uri="{FF2B5EF4-FFF2-40B4-BE49-F238E27FC236}">
                <a16:creationId xmlns:a16="http://schemas.microsoft.com/office/drawing/2014/main" id="{E3BCC02D-302D-A947-972E-A3BF37DF5C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B717E5-2724-854F-AA49-C72E4051F740}"/>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131686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19A6-E3C0-1C4E-8C71-880D6E60EC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251041-F1D7-0341-ABA7-5F1E51B50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0D7A30-8697-0E42-BD70-26EB64D8F2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1E8F59-933F-F440-8ED3-F5FB360D3D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5DE6E7-6ABF-964B-8CD4-5749525E2D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156F4-25BC-F84B-B8CA-5C390BE2EF18}"/>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8" name="Footer Placeholder 7">
            <a:extLst>
              <a:ext uri="{FF2B5EF4-FFF2-40B4-BE49-F238E27FC236}">
                <a16:creationId xmlns:a16="http://schemas.microsoft.com/office/drawing/2014/main" id="{26393461-3E4C-9B48-AA33-2A37807E46C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3ECC0F2-D506-9D47-84C0-0638F7A1B2FB}"/>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280118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E9EA-FE48-3946-B536-50C0B822D0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9000B4-9D57-2E4D-BFDB-E92DEE4E14E2}"/>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4" name="Footer Placeholder 3">
            <a:extLst>
              <a:ext uri="{FF2B5EF4-FFF2-40B4-BE49-F238E27FC236}">
                <a16:creationId xmlns:a16="http://schemas.microsoft.com/office/drawing/2014/main" id="{BF12AAD1-A3D8-764F-B9C6-2CA42A32875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981720-0FC6-344D-B071-DB524C3E9A22}"/>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97146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D32C80-5292-0B41-940B-C8ACC7021D14}"/>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3" name="Footer Placeholder 2">
            <a:extLst>
              <a:ext uri="{FF2B5EF4-FFF2-40B4-BE49-F238E27FC236}">
                <a16:creationId xmlns:a16="http://schemas.microsoft.com/office/drawing/2014/main" id="{3AF790EA-E889-B24B-906B-0205C333200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59D63A3-01D0-544E-AB2C-A1D9EECEE22A}"/>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2695810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F679-0DD7-B84E-A424-1118945AC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DBC07B-7578-7B4C-9471-6D5CCE6057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6CB8B5-CCC1-5042-9A91-3DA7ECE92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F0FB85-7336-F147-969D-088A36C25443}"/>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6" name="Footer Placeholder 5">
            <a:extLst>
              <a:ext uri="{FF2B5EF4-FFF2-40B4-BE49-F238E27FC236}">
                <a16:creationId xmlns:a16="http://schemas.microsoft.com/office/drawing/2014/main" id="{210C9113-BDB4-BC49-B1EE-D2588AB560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73A4ADF-1FC5-2141-AD0A-EB9A9CACF79E}"/>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247253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4B27-87D5-F843-9BD1-B6213B40C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EBF7F5-7AE7-9142-A1D1-EA5E6F8A7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EBF48B7-4E36-244F-88AC-7DEEF5595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33145E-28B3-9043-8BD5-A4170BEF212B}"/>
              </a:ext>
            </a:extLst>
          </p:cNvPr>
          <p:cNvSpPr>
            <a:spLocks noGrp="1"/>
          </p:cNvSpPr>
          <p:nvPr>
            <p:ph type="dt" sz="half" idx="10"/>
          </p:nvPr>
        </p:nvSpPr>
        <p:spPr/>
        <p:txBody>
          <a:bodyPr/>
          <a:lstStyle/>
          <a:p>
            <a:fld id="{105F94BB-DB09-8B41-B2C2-B24D55051A85}" type="datetimeFigureOut">
              <a:rPr lang="en-US" smtClean="0"/>
              <a:t>4/13/2018</a:t>
            </a:fld>
            <a:endParaRPr lang="en-US" dirty="0"/>
          </a:p>
        </p:txBody>
      </p:sp>
      <p:sp>
        <p:nvSpPr>
          <p:cNvPr id="6" name="Footer Placeholder 5">
            <a:extLst>
              <a:ext uri="{FF2B5EF4-FFF2-40B4-BE49-F238E27FC236}">
                <a16:creationId xmlns:a16="http://schemas.microsoft.com/office/drawing/2014/main" id="{4025FA3D-ABA4-D548-B887-F9D322BA46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E0FB766-0DA1-CE49-A92D-91504A8D4FC5}"/>
              </a:ext>
            </a:extLst>
          </p:cNvPr>
          <p:cNvSpPr>
            <a:spLocks noGrp="1"/>
          </p:cNvSpPr>
          <p:nvPr>
            <p:ph type="sldNum" sz="quarter" idx="12"/>
          </p:nvPr>
        </p:nvSpPr>
        <p:spPr/>
        <p:txBody>
          <a:bodyPr/>
          <a:lstStyle/>
          <a:p>
            <a:fld id="{D8544D82-9F0E-2E41-9747-91ACB9CABE97}" type="slidenum">
              <a:rPr lang="en-US" smtClean="0"/>
              <a:t>‹#›</a:t>
            </a:fld>
            <a:endParaRPr lang="en-US" dirty="0"/>
          </a:p>
        </p:txBody>
      </p:sp>
    </p:spTree>
    <p:extLst>
      <p:ext uri="{BB962C8B-B14F-4D97-AF65-F5344CB8AC3E}">
        <p14:creationId xmlns:p14="http://schemas.microsoft.com/office/powerpoint/2010/main" val="39897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D9402D-9C5C-5944-A56B-0CAF80E03A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F936C6-3EA9-1B44-B2B2-C7F875F75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292A2-CDAF-6941-B578-46B370FBB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F94BB-DB09-8B41-B2C2-B24D55051A85}" type="datetimeFigureOut">
              <a:rPr lang="en-US" smtClean="0"/>
              <a:t>4/13/2018</a:t>
            </a:fld>
            <a:endParaRPr lang="en-US" dirty="0"/>
          </a:p>
        </p:txBody>
      </p:sp>
      <p:sp>
        <p:nvSpPr>
          <p:cNvPr id="5" name="Footer Placeholder 4">
            <a:extLst>
              <a:ext uri="{FF2B5EF4-FFF2-40B4-BE49-F238E27FC236}">
                <a16:creationId xmlns:a16="http://schemas.microsoft.com/office/drawing/2014/main" id="{862996FB-BB36-CF4C-801B-B5390FA32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49F467-DF1D-C743-8367-316EF4B1AF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44D82-9F0E-2E41-9747-91ACB9CABE97}" type="slidenum">
              <a:rPr lang="en-US" smtClean="0"/>
              <a:t>‹#›</a:t>
            </a:fld>
            <a:endParaRPr lang="en-US" dirty="0"/>
          </a:p>
        </p:txBody>
      </p:sp>
    </p:spTree>
    <p:extLst>
      <p:ext uri="{BB962C8B-B14F-4D97-AF65-F5344CB8AC3E}">
        <p14:creationId xmlns:p14="http://schemas.microsoft.com/office/powerpoint/2010/main" val="108578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citeseerx.ist.psu.edu/viewdoc/download?doi=10.1.1.112.4648&amp;rep=rep1&amp;type=pdf" TargetMode="External"/><Relationship Id="rId2" Type="http://schemas.openxmlformats.org/officeDocument/2006/relationships/hyperlink" Target="http://dpi-proceedings.com/index.php/dtcse/article/view/5316/493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47EE-BDC8-1F47-BFE2-8B249372FDEE}"/>
              </a:ext>
            </a:extLst>
          </p:cNvPr>
          <p:cNvSpPr>
            <a:spLocks noGrp="1"/>
          </p:cNvSpPr>
          <p:nvPr>
            <p:ph type="ctrTitle"/>
          </p:nvPr>
        </p:nvSpPr>
        <p:spPr/>
        <p:txBody>
          <a:bodyPr>
            <a:normAutofit fontScale="90000"/>
          </a:bodyPr>
          <a:lstStyle/>
          <a:p>
            <a:r>
              <a:rPr lang="en-US" b="1" dirty="0"/>
              <a:t>Application of Redis in IOT Edge Devices</a:t>
            </a:r>
            <a:br>
              <a:rPr lang="en-US" dirty="0"/>
            </a:br>
            <a:endParaRPr lang="en-US" dirty="0"/>
          </a:p>
        </p:txBody>
      </p:sp>
      <p:sp>
        <p:nvSpPr>
          <p:cNvPr id="3" name="Subtitle 2">
            <a:extLst>
              <a:ext uri="{FF2B5EF4-FFF2-40B4-BE49-F238E27FC236}">
                <a16:creationId xmlns:a16="http://schemas.microsoft.com/office/drawing/2014/main" id="{4CE34FE2-6187-1D42-B751-DE97B0776F56}"/>
              </a:ext>
            </a:extLst>
          </p:cNvPr>
          <p:cNvSpPr>
            <a:spLocks noGrp="1"/>
          </p:cNvSpPr>
          <p:nvPr>
            <p:ph type="subTitle" idx="1"/>
          </p:nvPr>
        </p:nvSpPr>
        <p:spPr/>
        <p:txBody>
          <a:bodyPr/>
          <a:lstStyle/>
          <a:p>
            <a:r>
              <a:rPr lang="en-US" dirty="0"/>
              <a:t>By Glenn Edgar</a:t>
            </a:r>
          </a:p>
          <a:p>
            <a:r>
              <a:rPr lang="en-US" dirty="0"/>
              <a:t>LaCima Ranch</a:t>
            </a:r>
          </a:p>
          <a:p>
            <a:endParaRPr lang="en-US" dirty="0"/>
          </a:p>
        </p:txBody>
      </p:sp>
    </p:spTree>
    <p:extLst>
      <p:ext uri="{BB962C8B-B14F-4D97-AF65-F5344CB8AC3E}">
        <p14:creationId xmlns:p14="http://schemas.microsoft.com/office/powerpoint/2010/main" val="152239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15BA-3BDA-49A2-89B5-3149E3F922CB}"/>
              </a:ext>
            </a:extLst>
          </p:cNvPr>
          <p:cNvSpPr>
            <a:spLocks noGrp="1"/>
          </p:cNvSpPr>
          <p:nvPr>
            <p:ph type="title"/>
          </p:nvPr>
        </p:nvSpPr>
        <p:spPr/>
        <p:txBody>
          <a:bodyPr/>
          <a:lstStyle/>
          <a:p>
            <a:r>
              <a:rPr lang="en-US" dirty="0"/>
              <a:t>PLC Deployed in the field.</a:t>
            </a:r>
          </a:p>
        </p:txBody>
      </p:sp>
      <p:sp>
        <p:nvSpPr>
          <p:cNvPr id="4" name="Text Placeholder 3">
            <a:extLst>
              <a:ext uri="{FF2B5EF4-FFF2-40B4-BE49-F238E27FC236}">
                <a16:creationId xmlns:a16="http://schemas.microsoft.com/office/drawing/2014/main" id="{703A28C6-0C2A-4E30-82BF-9661E4813CB7}"/>
              </a:ext>
            </a:extLst>
          </p:cNvPr>
          <p:cNvSpPr>
            <a:spLocks noGrp="1"/>
          </p:cNvSpPr>
          <p:nvPr>
            <p:ph type="body" sz="half" idx="2"/>
          </p:nvPr>
        </p:nvSpPr>
        <p:spPr/>
        <p:txBody>
          <a:bodyPr/>
          <a:lstStyle/>
          <a:p>
            <a:r>
              <a:rPr lang="en-US" sz="2800" dirty="0"/>
              <a:t>The picture shows the PLC unit deployed to the field.  </a:t>
            </a:r>
          </a:p>
          <a:p>
            <a:r>
              <a:rPr lang="en-US" sz="2800" dirty="0"/>
              <a:t>Electrical conduit pipe is pounded in the ground and the PLC unit attaches to the conduit</a:t>
            </a:r>
            <a:r>
              <a:rPr lang="en-US" dirty="0"/>
              <a:t>.</a:t>
            </a:r>
          </a:p>
        </p:txBody>
      </p:sp>
      <p:pic>
        <p:nvPicPr>
          <p:cNvPr id="44" name="Picture Placeholder 43">
            <a:extLst>
              <a:ext uri="{FF2B5EF4-FFF2-40B4-BE49-F238E27FC236}">
                <a16:creationId xmlns:a16="http://schemas.microsoft.com/office/drawing/2014/main" id="{C503C89B-83FE-4A6B-BF4E-77C6E5AB207D}"/>
              </a:ext>
            </a:extLst>
          </p:cNvPr>
          <p:cNvPicPr>
            <a:picLocks noGrp="1"/>
          </p:cNvPicPr>
          <p:nvPr>
            <p:ph type="pic" idx="1"/>
          </p:nvPr>
        </p:nvPicPr>
        <p:blipFill>
          <a:blip r:embed="rId2"/>
          <a:srcRect t="23548" b="23548"/>
          <a:stretch>
            <a:fillRect/>
          </a:stretch>
        </p:blipFill>
        <p:spPr>
          <a:xfrm>
            <a:off x="6277699" y="171413"/>
            <a:ext cx="5105400" cy="5715000"/>
          </a:xfrm>
        </p:spPr>
      </p:pic>
    </p:spTree>
    <p:extLst>
      <p:ext uri="{BB962C8B-B14F-4D97-AF65-F5344CB8AC3E}">
        <p14:creationId xmlns:p14="http://schemas.microsoft.com/office/powerpoint/2010/main" val="2704535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205AE-7C72-412F-852E-C87CEEA309F5}"/>
              </a:ext>
            </a:extLst>
          </p:cNvPr>
          <p:cNvSpPr>
            <a:spLocks noGrp="1"/>
          </p:cNvSpPr>
          <p:nvPr>
            <p:ph type="title"/>
          </p:nvPr>
        </p:nvSpPr>
        <p:spPr/>
        <p:txBody>
          <a:bodyPr/>
          <a:lstStyle/>
          <a:p>
            <a:r>
              <a:rPr lang="en-US" dirty="0"/>
              <a:t>Some PLC Units have been deployed for 5 years.</a:t>
            </a:r>
          </a:p>
        </p:txBody>
      </p:sp>
      <p:sp>
        <p:nvSpPr>
          <p:cNvPr id="7" name="Text Placeholder 6">
            <a:extLst>
              <a:ext uri="{FF2B5EF4-FFF2-40B4-BE49-F238E27FC236}">
                <a16:creationId xmlns:a16="http://schemas.microsoft.com/office/drawing/2014/main" id="{7FC53B24-C83E-4351-8CC2-21B35DCFFFAA}"/>
              </a:ext>
            </a:extLst>
          </p:cNvPr>
          <p:cNvSpPr>
            <a:spLocks noGrp="1"/>
          </p:cNvSpPr>
          <p:nvPr>
            <p:ph type="body" sz="half" idx="2"/>
          </p:nvPr>
        </p:nvSpPr>
        <p:spPr/>
        <p:txBody>
          <a:bodyPr/>
          <a:lstStyle/>
          <a:p>
            <a:r>
              <a:rPr lang="en-US" dirty="0"/>
              <a:t>Our Avocado Grove is a 2400 feet.  </a:t>
            </a:r>
          </a:p>
          <a:p>
            <a:endParaRPr lang="en-US" dirty="0"/>
          </a:p>
          <a:p>
            <a:r>
              <a:rPr lang="en-US" dirty="0"/>
              <a:t>Several years ago, we had 24 inches of snow over night.  </a:t>
            </a:r>
          </a:p>
          <a:p>
            <a:endParaRPr lang="en-US" dirty="0"/>
          </a:p>
          <a:p>
            <a:r>
              <a:rPr lang="en-US" dirty="0"/>
              <a:t>Outdoor equipment survived without problem.</a:t>
            </a:r>
          </a:p>
        </p:txBody>
      </p:sp>
      <p:pic>
        <p:nvPicPr>
          <p:cNvPr id="1026" name="Picture 2" descr="https://78.media.tumblr.com/d1de61204d7cd1b635a81ef10d7fd3a9/tumblr_nhrkm8ynbM1tdq4vho1_1280.jpg">
            <a:extLst>
              <a:ext uri="{FF2B5EF4-FFF2-40B4-BE49-F238E27FC236}">
                <a16:creationId xmlns:a16="http://schemas.microsoft.com/office/drawing/2014/main" id="{3A1270F1-2398-4254-BAAA-F6B6112AB62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1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7374F7-9FCB-4ACB-8AF1-4FF68B101906}"/>
              </a:ext>
            </a:extLst>
          </p:cNvPr>
          <p:cNvSpPr>
            <a:spLocks noGrp="1"/>
          </p:cNvSpPr>
          <p:nvPr>
            <p:ph type="title"/>
          </p:nvPr>
        </p:nvSpPr>
        <p:spPr/>
        <p:txBody>
          <a:bodyPr/>
          <a:lstStyle/>
          <a:p>
            <a:r>
              <a:rPr lang="en-US" dirty="0"/>
              <a:t>Some benefits to new system</a:t>
            </a:r>
          </a:p>
        </p:txBody>
      </p:sp>
      <p:sp>
        <p:nvSpPr>
          <p:cNvPr id="7" name="Content Placeholder 6">
            <a:extLst>
              <a:ext uri="{FF2B5EF4-FFF2-40B4-BE49-F238E27FC236}">
                <a16:creationId xmlns:a16="http://schemas.microsoft.com/office/drawing/2014/main" id="{70E3FCF1-B5AE-4851-A578-6BD51CA46944}"/>
              </a:ext>
            </a:extLst>
          </p:cNvPr>
          <p:cNvSpPr>
            <a:spLocks noGrp="1"/>
          </p:cNvSpPr>
          <p:nvPr>
            <p:ph idx="1"/>
          </p:nvPr>
        </p:nvSpPr>
        <p:spPr/>
        <p:txBody>
          <a:bodyPr>
            <a:normAutofit lnSpcReduction="10000"/>
          </a:bodyPr>
          <a:lstStyle/>
          <a:p>
            <a:r>
              <a:rPr lang="en-US" dirty="0"/>
              <a:t>Web Based Flexible Irrigation Scheduling.</a:t>
            </a:r>
          </a:p>
          <a:p>
            <a:r>
              <a:rPr lang="en-US" dirty="0"/>
              <a:t>Cloud Interface Allows Remote Operations.</a:t>
            </a:r>
          </a:p>
          <a:p>
            <a:r>
              <a:rPr lang="en-US" dirty="0"/>
              <a:t>Weather Station integration which allows irrigation times set to water evaporative loss.</a:t>
            </a:r>
          </a:p>
          <a:p>
            <a:r>
              <a:rPr lang="en-US" dirty="0"/>
              <a:t>Current Sensor to monitor irrigation solenoid performance.</a:t>
            </a:r>
          </a:p>
          <a:p>
            <a:pPr lvl="1"/>
            <a:r>
              <a:rPr lang="en-US" dirty="0"/>
              <a:t>No Current open wires.</a:t>
            </a:r>
          </a:p>
          <a:p>
            <a:pPr lvl="1"/>
            <a:r>
              <a:rPr lang="en-US" dirty="0"/>
              <a:t>Too much current a shorted condition.</a:t>
            </a:r>
          </a:p>
          <a:p>
            <a:r>
              <a:rPr lang="en-US" dirty="0"/>
              <a:t>Flow Meter to detect leaks and clogged emitters.</a:t>
            </a:r>
          </a:p>
          <a:p>
            <a:r>
              <a:rPr lang="en-US" dirty="0"/>
              <a:t>Some examples are showed on the next page.</a:t>
            </a:r>
          </a:p>
          <a:p>
            <a:r>
              <a:rPr lang="en-US" dirty="0"/>
              <a:t>Well Pressure and Pump Current logging will be added shortly.</a:t>
            </a:r>
          </a:p>
        </p:txBody>
      </p:sp>
    </p:spTree>
    <p:extLst>
      <p:ext uri="{BB962C8B-B14F-4D97-AF65-F5344CB8AC3E}">
        <p14:creationId xmlns:p14="http://schemas.microsoft.com/office/powerpoint/2010/main" val="121070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51A7-E925-4613-BDD1-36F7966F7437}"/>
              </a:ext>
            </a:extLst>
          </p:cNvPr>
          <p:cNvSpPr>
            <a:spLocks noGrp="1"/>
          </p:cNvSpPr>
          <p:nvPr>
            <p:ph type="title"/>
          </p:nvPr>
        </p:nvSpPr>
        <p:spPr/>
        <p:txBody>
          <a:bodyPr/>
          <a:lstStyle/>
          <a:p>
            <a:r>
              <a:rPr lang="en-US" dirty="0"/>
              <a:t>A leak that took 3 weeks to find</a:t>
            </a:r>
          </a:p>
        </p:txBody>
      </p:sp>
      <p:pic>
        <p:nvPicPr>
          <p:cNvPr id="6" name="Picture Placeholder 5">
            <a:extLst>
              <a:ext uri="{FF2B5EF4-FFF2-40B4-BE49-F238E27FC236}">
                <a16:creationId xmlns:a16="http://schemas.microsoft.com/office/drawing/2014/main" id="{44843A16-2E6F-4D05-A74F-39D9E7A9F3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209" r="13209"/>
          <a:stretch>
            <a:fillRect/>
          </a:stretch>
        </p:blipFill>
        <p:spPr/>
      </p:pic>
      <p:sp>
        <p:nvSpPr>
          <p:cNvPr id="4" name="Text Placeholder 3">
            <a:extLst>
              <a:ext uri="{FF2B5EF4-FFF2-40B4-BE49-F238E27FC236}">
                <a16:creationId xmlns:a16="http://schemas.microsoft.com/office/drawing/2014/main" id="{E57EBCA6-9022-4273-BC66-988CB18AE0BC}"/>
              </a:ext>
            </a:extLst>
          </p:cNvPr>
          <p:cNvSpPr>
            <a:spLocks noGrp="1"/>
          </p:cNvSpPr>
          <p:nvPr>
            <p:ph type="body" sz="half" idx="2"/>
          </p:nvPr>
        </p:nvSpPr>
        <p:spPr/>
        <p:txBody>
          <a:bodyPr>
            <a:noAutofit/>
          </a:bodyPr>
          <a:lstStyle/>
          <a:p>
            <a:r>
              <a:rPr lang="en-US" sz="2400" dirty="0"/>
              <a:t>The system detected a 3 GPM excess flow.  Field Inspections did not find the leak for three weeks.  </a:t>
            </a:r>
          </a:p>
          <a:p>
            <a:r>
              <a:rPr lang="en-US" sz="2400" dirty="0"/>
              <a:t>On the third week, after an exhaustive search, the leak was found.  The hole was pointed downward and flowed into a hole.  The leak watermarks were not shown in the field.</a:t>
            </a:r>
          </a:p>
        </p:txBody>
      </p:sp>
    </p:spTree>
    <p:extLst>
      <p:ext uri="{BB962C8B-B14F-4D97-AF65-F5344CB8AC3E}">
        <p14:creationId xmlns:p14="http://schemas.microsoft.com/office/powerpoint/2010/main" val="92112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A438-01DE-471B-9F10-2D3BB11F2072}"/>
              </a:ext>
            </a:extLst>
          </p:cNvPr>
          <p:cNvSpPr>
            <a:spLocks noGrp="1"/>
          </p:cNvSpPr>
          <p:nvPr>
            <p:ph type="title"/>
          </p:nvPr>
        </p:nvSpPr>
        <p:spPr/>
        <p:txBody>
          <a:bodyPr/>
          <a:lstStyle/>
          <a:p>
            <a:r>
              <a:rPr lang="en-US" dirty="0"/>
              <a:t>Another Leak not Detectable by manual means.</a:t>
            </a:r>
          </a:p>
        </p:txBody>
      </p:sp>
      <p:pic>
        <p:nvPicPr>
          <p:cNvPr id="6" name="Picture Placeholder 5">
            <a:extLst>
              <a:ext uri="{FF2B5EF4-FFF2-40B4-BE49-F238E27FC236}">
                <a16:creationId xmlns:a16="http://schemas.microsoft.com/office/drawing/2014/main" id="{3AD2E4E2-30C0-4C7F-AC50-9A85A76F11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275" r="7275"/>
          <a:stretch>
            <a:fillRect/>
          </a:stretch>
        </p:blipFill>
        <p:spPr/>
      </p:pic>
      <p:sp>
        <p:nvSpPr>
          <p:cNvPr id="4" name="Text Placeholder 3">
            <a:extLst>
              <a:ext uri="{FF2B5EF4-FFF2-40B4-BE49-F238E27FC236}">
                <a16:creationId xmlns:a16="http://schemas.microsoft.com/office/drawing/2014/main" id="{A3A76AB5-6E70-496F-A542-E4C22E26ED04}"/>
              </a:ext>
            </a:extLst>
          </p:cNvPr>
          <p:cNvSpPr>
            <a:spLocks noGrp="1"/>
          </p:cNvSpPr>
          <p:nvPr>
            <p:ph type="body" sz="half" idx="2"/>
          </p:nvPr>
        </p:nvSpPr>
        <p:spPr/>
        <p:txBody>
          <a:bodyPr/>
          <a:lstStyle/>
          <a:p>
            <a:r>
              <a:rPr lang="en-US" sz="2800" dirty="0"/>
              <a:t>This line has a small crack which generated a .5 gallon/minute excessive flow.  The System detected the excess flow.  </a:t>
            </a:r>
          </a:p>
          <a:p>
            <a:r>
              <a:rPr lang="en-US" sz="2800" dirty="0"/>
              <a:t>The lines had to be checked carefully to find this leak</a:t>
            </a:r>
            <a:r>
              <a:rPr lang="en-US" dirty="0"/>
              <a:t>.</a:t>
            </a:r>
          </a:p>
        </p:txBody>
      </p:sp>
    </p:spTree>
    <p:extLst>
      <p:ext uri="{BB962C8B-B14F-4D97-AF65-F5344CB8AC3E}">
        <p14:creationId xmlns:p14="http://schemas.microsoft.com/office/powerpoint/2010/main" val="3742290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33D44-0E32-40E6-B02D-7FBB4DACDB9B}"/>
              </a:ext>
            </a:extLst>
          </p:cNvPr>
          <p:cNvSpPr>
            <a:spLocks noGrp="1"/>
          </p:cNvSpPr>
          <p:nvPr>
            <p:ph type="title"/>
          </p:nvPr>
        </p:nvSpPr>
        <p:spPr/>
        <p:txBody>
          <a:bodyPr/>
          <a:lstStyle/>
          <a:p>
            <a:r>
              <a:rPr lang="en-US" dirty="0"/>
              <a:t>New System Transformed Operation</a:t>
            </a:r>
          </a:p>
        </p:txBody>
      </p:sp>
      <p:sp>
        <p:nvSpPr>
          <p:cNvPr id="6" name="Content Placeholder 5">
            <a:extLst>
              <a:ext uri="{FF2B5EF4-FFF2-40B4-BE49-F238E27FC236}">
                <a16:creationId xmlns:a16="http://schemas.microsoft.com/office/drawing/2014/main" id="{6FFC3499-4EA3-49C5-A57B-7040DC8CB458}"/>
              </a:ext>
            </a:extLst>
          </p:cNvPr>
          <p:cNvSpPr>
            <a:spLocks noGrp="1"/>
          </p:cNvSpPr>
          <p:nvPr>
            <p:ph idx="1"/>
          </p:nvPr>
        </p:nvSpPr>
        <p:spPr/>
        <p:txBody>
          <a:bodyPr/>
          <a:lstStyle/>
          <a:p>
            <a:r>
              <a:rPr lang="en-US" dirty="0"/>
              <a:t>Instead of looking for problems, the system directed action to systems which have failed.</a:t>
            </a:r>
          </a:p>
          <a:p>
            <a:r>
              <a:rPr lang="en-US" dirty="0"/>
              <a:t>This is important as it takes about 2.5 hours to manually check the grove. At $22.50/hour and once a week, the total cost for manual checking is $2925.00  /year.  This is about 3 times the cost of my system.</a:t>
            </a:r>
          </a:p>
        </p:txBody>
      </p:sp>
    </p:spTree>
    <p:extLst>
      <p:ext uri="{BB962C8B-B14F-4D97-AF65-F5344CB8AC3E}">
        <p14:creationId xmlns:p14="http://schemas.microsoft.com/office/powerpoint/2010/main" val="175305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0698DF-A221-4ED5-9755-27A7244586FE}"/>
              </a:ext>
            </a:extLst>
          </p:cNvPr>
          <p:cNvSpPr>
            <a:spLocks noGrp="1"/>
          </p:cNvSpPr>
          <p:nvPr>
            <p:ph type="title"/>
          </p:nvPr>
        </p:nvSpPr>
        <p:spPr/>
        <p:txBody>
          <a:bodyPr/>
          <a:lstStyle/>
          <a:p>
            <a:r>
              <a:rPr lang="en-US" dirty="0"/>
              <a:t>How Redis Came To Be</a:t>
            </a:r>
          </a:p>
        </p:txBody>
      </p:sp>
      <p:sp>
        <p:nvSpPr>
          <p:cNvPr id="6" name="Text Placeholder 5">
            <a:extLst>
              <a:ext uri="{FF2B5EF4-FFF2-40B4-BE49-F238E27FC236}">
                <a16:creationId xmlns:a16="http://schemas.microsoft.com/office/drawing/2014/main" id="{7CD59D92-B4A9-434E-9249-12E5B65D95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5942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9407-25B1-4719-9994-A034F815B15E}"/>
              </a:ext>
            </a:extLst>
          </p:cNvPr>
          <p:cNvSpPr>
            <a:spLocks noGrp="1"/>
          </p:cNvSpPr>
          <p:nvPr>
            <p:ph type="title"/>
          </p:nvPr>
        </p:nvSpPr>
        <p:spPr/>
        <p:txBody>
          <a:bodyPr>
            <a:normAutofit fontScale="90000"/>
          </a:bodyPr>
          <a:lstStyle/>
          <a:p>
            <a:r>
              <a:rPr lang="en-US" dirty="0"/>
              <a:t>Needed to Replace Mongoose Web Server with Python Flask Web Server. (Time Period 2014)</a:t>
            </a:r>
          </a:p>
        </p:txBody>
      </p:sp>
      <p:sp>
        <p:nvSpPr>
          <p:cNvPr id="3" name="Content Placeholder 2">
            <a:extLst>
              <a:ext uri="{FF2B5EF4-FFF2-40B4-BE49-F238E27FC236}">
                <a16:creationId xmlns:a16="http://schemas.microsoft.com/office/drawing/2014/main" id="{4959E9F2-D835-46BC-B5C5-040B411A6901}"/>
              </a:ext>
            </a:extLst>
          </p:cNvPr>
          <p:cNvSpPr>
            <a:spLocks noGrp="1"/>
          </p:cNvSpPr>
          <p:nvPr>
            <p:ph idx="1"/>
          </p:nvPr>
        </p:nvSpPr>
        <p:spPr/>
        <p:txBody>
          <a:bodyPr/>
          <a:lstStyle/>
          <a:p>
            <a:r>
              <a:rPr lang="en-US" dirty="0"/>
              <a:t>My background is embedded system design.</a:t>
            </a:r>
          </a:p>
          <a:p>
            <a:pPr lvl="1"/>
            <a:r>
              <a:rPr lang="en-US" dirty="0"/>
              <a:t>First starting out in assembly and DSP programming</a:t>
            </a:r>
          </a:p>
          <a:p>
            <a:pPr lvl="1"/>
            <a:r>
              <a:rPr lang="en-US" dirty="0"/>
              <a:t>Moving to C and RTOS Programming.</a:t>
            </a:r>
          </a:p>
          <a:p>
            <a:pPr lvl="1"/>
            <a:r>
              <a:rPr lang="en-US" dirty="0"/>
              <a:t>Moving Embedded Linux and Set Top Box Programming.</a:t>
            </a:r>
          </a:p>
          <a:p>
            <a:pPr lvl="1"/>
            <a:r>
              <a:rPr lang="en-US" dirty="0"/>
              <a:t>And finally introducing Lua, SQLITE, the Mongoose Web Server and jQuery into the mix.</a:t>
            </a:r>
          </a:p>
          <a:p>
            <a:r>
              <a:rPr lang="en-US" dirty="0"/>
              <a:t>I used the Lua/SQLITE/Mongoose Web Server as my first basis for irrigation control.</a:t>
            </a:r>
          </a:p>
          <a:p>
            <a:r>
              <a:rPr lang="en-US" dirty="0"/>
              <a:t>The implementation was a single Linux process on a Beagle Bone Black.</a:t>
            </a:r>
          </a:p>
          <a:p>
            <a:pPr marL="457200" lvl="1" indent="0">
              <a:buNone/>
            </a:pPr>
            <a:endParaRPr lang="en-US" dirty="0"/>
          </a:p>
        </p:txBody>
      </p:sp>
    </p:spTree>
    <p:extLst>
      <p:ext uri="{BB962C8B-B14F-4D97-AF65-F5344CB8AC3E}">
        <p14:creationId xmlns:p14="http://schemas.microsoft.com/office/powerpoint/2010/main" val="239264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1D4C-31C9-4950-9519-4AFFB3DCA692}"/>
              </a:ext>
            </a:extLst>
          </p:cNvPr>
          <p:cNvSpPr>
            <a:spLocks noGrp="1"/>
          </p:cNvSpPr>
          <p:nvPr>
            <p:ph type="title"/>
          </p:nvPr>
        </p:nvSpPr>
        <p:spPr/>
        <p:txBody>
          <a:bodyPr>
            <a:normAutofit fontScale="90000"/>
          </a:bodyPr>
          <a:lstStyle/>
          <a:p>
            <a:r>
              <a:rPr lang="en-US" dirty="0"/>
              <a:t>Needed to Replace Mongoose Web Server with Python Flask Web Server. (Time Period 2014)</a:t>
            </a:r>
          </a:p>
        </p:txBody>
      </p:sp>
      <p:sp>
        <p:nvSpPr>
          <p:cNvPr id="4" name="TextBox 3">
            <a:extLst>
              <a:ext uri="{FF2B5EF4-FFF2-40B4-BE49-F238E27FC236}">
                <a16:creationId xmlns:a16="http://schemas.microsoft.com/office/drawing/2014/main" id="{0350660F-4A1A-4EDF-93DA-AFB019C7C1BF}"/>
              </a:ext>
            </a:extLst>
          </p:cNvPr>
          <p:cNvSpPr txBox="1"/>
          <p:nvPr/>
        </p:nvSpPr>
        <p:spPr>
          <a:xfrm>
            <a:off x="691570" y="2785446"/>
            <a:ext cx="2417457" cy="2062103"/>
          </a:xfrm>
          <a:prstGeom prst="rect">
            <a:avLst/>
          </a:prstGeom>
          <a:solidFill>
            <a:schemeClr val="accent2">
              <a:lumMod val="40000"/>
              <a:lumOff val="60000"/>
            </a:schemeClr>
          </a:solidFill>
        </p:spPr>
        <p:txBody>
          <a:bodyPr wrap="none" rtlCol="0">
            <a:spAutoFit/>
          </a:bodyPr>
          <a:lstStyle/>
          <a:p>
            <a:r>
              <a:rPr lang="en-US" sz="3200" dirty="0"/>
              <a:t>Original</a:t>
            </a:r>
          </a:p>
          <a:p>
            <a:r>
              <a:rPr lang="en-US" sz="3200" dirty="0"/>
              <a:t>System</a:t>
            </a:r>
          </a:p>
          <a:p>
            <a:r>
              <a:rPr lang="en-US" sz="3200" dirty="0"/>
              <a:t>Monolithic</a:t>
            </a:r>
          </a:p>
          <a:p>
            <a:r>
              <a:rPr lang="en-US" sz="3200" dirty="0"/>
              <a:t>Linux Process</a:t>
            </a:r>
          </a:p>
        </p:txBody>
      </p:sp>
      <p:sp>
        <p:nvSpPr>
          <p:cNvPr id="5" name="Oval 4">
            <a:extLst>
              <a:ext uri="{FF2B5EF4-FFF2-40B4-BE49-F238E27FC236}">
                <a16:creationId xmlns:a16="http://schemas.microsoft.com/office/drawing/2014/main" id="{0B419FE4-EB6D-4910-B54F-D26586717A81}"/>
              </a:ext>
            </a:extLst>
          </p:cNvPr>
          <p:cNvSpPr/>
          <p:nvPr/>
        </p:nvSpPr>
        <p:spPr>
          <a:xfrm>
            <a:off x="838200" y="4849091"/>
            <a:ext cx="1544782" cy="104601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81CC596-E21C-48A3-A406-86DBD7A3B4A9}"/>
              </a:ext>
            </a:extLst>
          </p:cNvPr>
          <p:cNvSpPr/>
          <p:nvPr/>
        </p:nvSpPr>
        <p:spPr>
          <a:xfrm>
            <a:off x="5987800" y="4758760"/>
            <a:ext cx="1544782" cy="113634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9C53659-46F0-486A-87DA-E4A1B950C0DE}"/>
              </a:ext>
            </a:extLst>
          </p:cNvPr>
          <p:cNvSpPr/>
          <p:nvPr/>
        </p:nvSpPr>
        <p:spPr>
          <a:xfrm>
            <a:off x="9073891" y="4849091"/>
            <a:ext cx="1544782" cy="104601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F5464F-1AB3-43E7-A89F-2099289D9FF5}"/>
              </a:ext>
            </a:extLst>
          </p:cNvPr>
          <p:cNvSpPr txBox="1"/>
          <p:nvPr/>
        </p:nvSpPr>
        <p:spPr>
          <a:xfrm>
            <a:off x="4911436" y="3764670"/>
            <a:ext cx="3040256" cy="1077218"/>
          </a:xfrm>
          <a:prstGeom prst="rect">
            <a:avLst/>
          </a:prstGeom>
          <a:solidFill>
            <a:schemeClr val="accent2">
              <a:lumMod val="40000"/>
              <a:lumOff val="60000"/>
            </a:schemeClr>
          </a:solidFill>
        </p:spPr>
        <p:txBody>
          <a:bodyPr wrap="none" rtlCol="0">
            <a:spAutoFit/>
          </a:bodyPr>
          <a:lstStyle/>
          <a:p>
            <a:r>
              <a:rPr lang="en-US" sz="3200" dirty="0"/>
              <a:t>Irrigation Control</a:t>
            </a:r>
          </a:p>
          <a:p>
            <a:r>
              <a:rPr lang="en-US" sz="3200" dirty="0"/>
              <a:t>Process</a:t>
            </a:r>
          </a:p>
        </p:txBody>
      </p:sp>
      <p:sp>
        <p:nvSpPr>
          <p:cNvPr id="11" name="TextBox 10">
            <a:extLst>
              <a:ext uri="{FF2B5EF4-FFF2-40B4-BE49-F238E27FC236}">
                <a16:creationId xmlns:a16="http://schemas.microsoft.com/office/drawing/2014/main" id="{635C98CC-3BFD-4A37-816B-B7D8BC63AFC5}"/>
              </a:ext>
            </a:extLst>
          </p:cNvPr>
          <p:cNvSpPr txBox="1"/>
          <p:nvPr/>
        </p:nvSpPr>
        <p:spPr>
          <a:xfrm>
            <a:off x="8707581" y="3924327"/>
            <a:ext cx="3035575" cy="584775"/>
          </a:xfrm>
          <a:prstGeom prst="rect">
            <a:avLst/>
          </a:prstGeom>
          <a:solidFill>
            <a:schemeClr val="accent2">
              <a:lumMod val="40000"/>
              <a:lumOff val="60000"/>
            </a:schemeClr>
          </a:solidFill>
        </p:spPr>
        <p:txBody>
          <a:bodyPr wrap="none" rtlCol="0">
            <a:spAutoFit/>
          </a:bodyPr>
          <a:lstStyle/>
          <a:p>
            <a:r>
              <a:rPr lang="en-US" sz="3200" dirty="0"/>
              <a:t>Flask Web Server</a:t>
            </a:r>
          </a:p>
        </p:txBody>
      </p:sp>
      <p:sp>
        <p:nvSpPr>
          <p:cNvPr id="12" name="TextBox 11">
            <a:extLst>
              <a:ext uri="{FF2B5EF4-FFF2-40B4-BE49-F238E27FC236}">
                <a16:creationId xmlns:a16="http://schemas.microsoft.com/office/drawing/2014/main" id="{969FCB3C-BF85-4430-AE11-BECC4CE44AED}"/>
              </a:ext>
            </a:extLst>
          </p:cNvPr>
          <p:cNvSpPr txBox="1"/>
          <p:nvPr/>
        </p:nvSpPr>
        <p:spPr>
          <a:xfrm>
            <a:off x="921327" y="1898073"/>
            <a:ext cx="8700523" cy="584775"/>
          </a:xfrm>
          <a:prstGeom prst="rect">
            <a:avLst/>
          </a:prstGeom>
          <a:noFill/>
        </p:spPr>
        <p:txBody>
          <a:bodyPr wrap="none" rtlCol="0">
            <a:spAutoFit/>
          </a:bodyPr>
          <a:lstStyle/>
          <a:p>
            <a:r>
              <a:rPr lang="en-US" sz="3200" dirty="0"/>
              <a:t>The Mongoose Web Server Needed To Be Replaced</a:t>
            </a:r>
          </a:p>
        </p:txBody>
      </p:sp>
      <p:sp>
        <p:nvSpPr>
          <p:cNvPr id="14" name="TextBox 13">
            <a:extLst>
              <a:ext uri="{FF2B5EF4-FFF2-40B4-BE49-F238E27FC236}">
                <a16:creationId xmlns:a16="http://schemas.microsoft.com/office/drawing/2014/main" id="{8A0082C7-79D7-46DC-98A9-26079A755637}"/>
              </a:ext>
            </a:extLst>
          </p:cNvPr>
          <p:cNvSpPr txBox="1"/>
          <p:nvPr/>
        </p:nvSpPr>
        <p:spPr>
          <a:xfrm>
            <a:off x="5389418" y="2744807"/>
            <a:ext cx="6534353" cy="1077218"/>
          </a:xfrm>
          <a:prstGeom prst="rect">
            <a:avLst/>
          </a:prstGeom>
          <a:noFill/>
        </p:spPr>
        <p:txBody>
          <a:bodyPr wrap="none" rtlCol="0">
            <a:spAutoFit/>
          </a:bodyPr>
          <a:lstStyle/>
          <a:p>
            <a:r>
              <a:rPr lang="en-US" sz="3200" dirty="0"/>
              <a:t>Both Processes Need to Communicate</a:t>
            </a:r>
          </a:p>
          <a:p>
            <a:r>
              <a:rPr lang="en-US" sz="3200" dirty="0"/>
              <a:t>With Each Other</a:t>
            </a:r>
          </a:p>
        </p:txBody>
      </p:sp>
    </p:spTree>
    <p:extLst>
      <p:ext uri="{BB962C8B-B14F-4D97-AF65-F5344CB8AC3E}">
        <p14:creationId xmlns:p14="http://schemas.microsoft.com/office/powerpoint/2010/main" val="159772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87EE-22B9-49FD-AA0B-21FBACFD614D}"/>
              </a:ext>
            </a:extLst>
          </p:cNvPr>
          <p:cNvSpPr>
            <a:spLocks noGrp="1"/>
          </p:cNvSpPr>
          <p:nvPr>
            <p:ph type="title"/>
          </p:nvPr>
        </p:nvSpPr>
        <p:spPr/>
        <p:txBody>
          <a:bodyPr>
            <a:normAutofit/>
          </a:bodyPr>
          <a:lstStyle/>
          <a:p>
            <a:r>
              <a:rPr lang="en-US" dirty="0"/>
              <a:t>Redis Provided The Persistent Job Queue Communication</a:t>
            </a:r>
          </a:p>
        </p:txBody>
      </p:sp>
      <p:sp>
        <p:nvSpPr>
          <p:cNvPr id="3" name="Content Placeholder 2">
            <a:extLst>
              <a:ext uri="{FF2B5EF4-FFF2-40B4-BE49-F238E27FC236}">
                <a16:creationId xmlns:a16="http://schemas.microsoft.com/office/drawing/2014/main" id="{C094C555-B905-4A22-A8AE-66120ED7E264}"/>
              </a:ext>
            </a:extLst>
          </p:cNvPr>
          <p:cNvSpPr>
            <a:spLocks noGrp="1"/>
          </p:cNvSpPr>
          <p:nvPr>
            <p:ph sz="half" idx="2"/>
          </p:nvPr>
        </p:nvSpPr>
        <p:spPr/>
        <p:txBody>
          <a:bodyPr>
            <a:normAutofit fontScale="92500"/>
          </a:bodyPr>
          <a:lstStyle/>
          <a:p>
            <a:r>
              <a:rPr lang="en-US" dirty="0"/>
              <a:t>Now instead of single process, there are two processes.  The architecture had to change.</a:t>
            </a:r>
          </a:p>
          <a:p>
            <a:r>
              <a:rPr lang="en-US" dirty="0"/>
              <a:t>I picked up a copy of the Redis cookbook and found an example of a job queue.</a:t>
            </a:r>
          </a:p>
          <a:p>
            <a:r>
              <a:rPr lang="en-US" dirty="0"/>
              <a:t>Redis and Flask Web Server were incorporated on my irrigation system using a Beagle Bone Black.</a:t>
            </a:r>
          </a:p>
        </p:txBody>
      </p:sp>
      <p:pic>
        <p:nvPicPr>
          <p:cNvPr id="8" name="Picture 7">
            <a:extLst>
              <a:ext uri="{FF2B5EF4-FFF2-40B4-BE49-F238E27FC236}">
                <a16:creationId xmlns:a16="http://schemas.microsoft.com/office/drawing/2014/main" id="{C5FC82B0-EDDD-4942-91D2-4D67ABF4D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461" y="1918489"/>
            <a:ext cx="3162300" cy="4271174"/>
          </a:xfrm>
          <a:prstGeom prst="rect">
            <a:avLst/>
          </a:prstGeom>
        </p:spPr>
      </p:pic>
    </p:spTree>
    <p:extLst>
      <p:ext uri="{BB962C8B-B14F-4D97-AF65-F5344CB8AC3E}">
        <p14:creationId xmlns:p14="http://schemas.microsoft.com/office/powerpoint/2010/main" val="290196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20AA-B403-414B-AEF4-4F3AAEDA6558}"/>
              </a:ext>
            </a:extLst>
          </p:cNvPr>
          <p:cNvSpPr>
            <a:spLocks noGrp="1"/>
          </p:cNvSpPr>
          <p:nvPr>
            <p:ph type="title"/>
          </p:nvPr>
        </p:nvSpPr>
        <p:spPr/>
        <p:txBody>
          <a:bodyPr/>
          <a:lstStyle/>
          <a:p>
            <a:r>
              <a:rPr lang="en-US" b="1" dirty="0"/>
              <a:t>Overview of Presentation</a:t>
            </a:r>
            <a:endParaRPr lang="en-US" dirty="0"/>
          </a:p>
        </p:txBody>
      </p:sp>
      <p:sp>
        <p:nvSpPr>
          <p:cNvPr id="3" name="Content Placeholder 2">
            <a:extLst>
              <a:ext uri="{FF2B5EF4-FFF2-40B4-BE49-F238E27FC236}">
                <a16:creationId xmlns:a16="http://schemas.microsoft.com/office/drawing/2014/main" id="{9489F50A-B468-4FAE-9321-F8F16402C026}"/>
              </a:ext>
            </a:extLst>
          </p:cNvPr>
          <p:cNvSpPr>
            <a:spLocks noGrp="1"/>
          </p:cNvSpPr>
          <p:nvPr>
            <p:ph idx="1"/>
          </p:nvPr>
        </p:nvSpPr>
        <p:spPr/>
        <p:txBody>
          <a:bodyPr>
            <a:normAutofit/>
          </a:bodyPr>
          <a:lstStyle/>
          <a:p>
            <a:pPr marL="514350" indent="-514350">
              <a:buFont typeface="+mj-lt"/>
              <a:buAutoNum type="arabicPeriod"/>
            </a:pPr>
            <a:r>
              <a:rPr lang="en-US" dirty="0"/>
              <a:t>Description of Irrigation System</a:t>
            </a:r>
          </a:p>
          <a:p>
            <a:pPr marL="514350" indent="-514350">
              <a:buFont typeface="+mj-lt"/>
              <a:buAutoNum type="arabicPeriod"/>
            </a:pPr>
            <a:r>
              <a:rPr lang="en-US" dirty="0"/>
              <a:t>How Redis Came to Be Used</a:t>
            </a:r>
          </a:p>
          <a:p>
            <a:pPr marL="514350" indent="-514350">
              <a:buFont typeface="+mj-lt"/>
              <a:buAutoNum type="arabicPeriod"/>
            </a:pPr>
            <a:r>
              <a:rPr lang="en-US" dirty="0"/>
              <a:t>Nano Data Center</a:t>
            </a:r>
          </a:p>
          <a:p>
            <a:pPr marL="514350" indent="-514350">
              <a:buFont typeface="+mj-lt"/>
              <a:buAutoNum type="arabicPeriod"/>
            </a:pPr>
            <a:r>
              <a:rPr lang="en-US" dirty="0"/>
              <a:t>Role of Graph Data Base</a:t>
            </a:r>
          </a:p>
          <a:p>
            <a:pPr marL="514350" indent="-514350">
              <a:buFont typeface="+mj-lt"/>
              <a:buAutoNum type="arabicPeriod"/>
            </a:pPr>
            <a:r>
              <a:rPr lang="en-US" dirty="0"/>
              <a:t>New IOT – Cloud Communication</a:t>
            </a:r>
          </a:p>
          <a:p>
            <a:pPr marL="514350" indent="-514350">
              <a:buFont typeface="+mj-lt"/>
              <a:buAutoNum type="arabicPeriod"/>
            </a:pPr>
            <a:r>
              <a:rPr lang="en-US" dirty="0"/>
              <a:t>Lacking One Thing</a:t>
            </a:r>
          </a:p>
        </p:txBody>
      </p:sp>
    </p:spTree>
    <p:extLst>
      <p:ext uri="{BB962C8B-B14F-4D97-AF65-F5344CB8AC3E}">
        <p14:creationId xmlns:p14="http://schemas.microsoft.com/office/powerpoint/2010/main" val="2118686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FE57-B236-4DE1-A49E-917CB935104B}"/>
              </a:ext>
            </a:extLst>
          </p:cNvPr>
          <p:cNvSpPr>
            <a:spLocks noGrp="1"/>
          </p:cNvSpPr>
          <p:nvPr>
            <p:ph type="title"/>
          </p:nvPr>
        </p:nvSpPr>
        <p:spPr/>
        <p:txBody>
          <a:bodyPr/>
          <a:lstStyle/>
          <a:p>
            <a:r>
              <a:rPr lang="en-US" dirty="0"/>
              <a:t>With Redis in the System The Irrigation Controller Software Began to Change.</a:t>
            </a:r>
          </a:p>
        </p:txBody>
      </p:sp>
      <p:sp>
        <p:nvSpPr>
          <p:cNvPr id="4" name="Content Placeholder 3">
            <a:extLst>
              <a:ext uri="{FF2B5EF4-FFF2-40B4-BE49-F238E27FC236}">
                <a16:creationId xmlns:a16="http://schemas.microsoft.com/office/drawing/2014/main" id="{BE14D8CC-C8C8-4BAC-BF52-F298AAF03514}"/>
              </a:ext>
            </a:extLst>
          </p:cNvPr>
          <p:cNvSpPr>
            <a:spLocks noGrp="1"/>
          </p:cNvSpPr>
          <p:nvPr>
            <p:ph sz="half" idx="1"/>
          </p:nvPr>
        </p:nvSpPr>
        <p:spPr/>
        <p:txBody>
          <a:bodyPr>
            <a:normAutofit fontScale="92500" lnSpcReduction="10000"/>
          </a:bodyPr>
          <a:lstStyle/>
          <a:p>
            <a:r>
              <a:rPr lang="en-US" dirty="0"/>
              <a:t>With Redis as a central hub, the monolithic irrigation program transformed into:</a:t>
            </a:r>
          </a:p>
          <a:p>
            <a:pPr lvl="1"/>
            <a:r>
              <a:rPr lang="en-US" dirty="0"/>
              <a:t>Lua code was replaced with python code as the need for embedding code went away.</a:t>
            </a:r>
          </a:p>
          <a:p>
            <a:pPr lvl="1"/>
            <a:r>
              <a:rPr lang="en-US" dirty="0"/>
              <a:t>Modular python processes implementing a single function.</a:t>
            </a:r>
          </a:p>
          <a:p>
            <a:pPr lvl="1"/>
            <a:r>
              <a:rPr lang="en-US" dirty="0"/>
              <a:t>Communication through the Redis Data Base.</a:t>
            </a:r>
          </a:p>
          <a:p>
            <a:pPr lvl="1"/>
            <a:r>
              <a:rPr lang="en-US" b="1" dirty="0"/>
              <a:t>A python process communicates strictly with the Redis data base with the exception of the I/O controller.</a:t>
            </a:r>
          </a:p>
        </p:txBody>
      </p:sp>
      <p:sp>
        <p:nvSpPr>
          <p:cNvPr id="6" name="TextBox 5">
            <a:extLst>
              <a:ext uri="{FF2B5EF4-FFF2-40B4-BE49-F238E27FC236}">
                <a16:creationId xmlns:a16="http://schemas.microsoft.com/office/drawing/2014/main" id="{F8FED710-85B5-406B-8B27-FF011611E275}"/>
              </a:ext>
            </a:extLst>
          </p:cNvPr>
          <p:cNvSpPr txBox="1"/>
          <p:nvPr/>
        </p:nvSpPr>
        <p:spPr>
          <a:xfrm>
            <a:off x="7885566" y="3561710"/>
            <a:ext cx="1133183" cy="646331"/>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r>
              <a:rPr lang="en-US" dirty="0"/>
              <a:t>Redis Database</a:t>
            </a:r>
          </a:p>
        </p:txBody>
      </p:sp>
      <p:sp>
        <p:nvSpPr>
          <p:cNvPr id="7" name="TextBox 6">
            <a:extLst>
              <a:ext uri="{FF2B5EF4-FFF2-40B4-BE49-F238E27FC236}">
                <a16:creationId xmlns:a16="http://schemas.microsoft.com/office/drawing/2014/main" id="{1C3DB7F4-1026-4FF1-991F-8F2ACCB744E3}"/>
              </a:ext>
            </a:extLst>
          </p:cNvPr>
          <p:cNvSpPr txBox="1"/>
          <p:nvPr/>
        </p:nvSpPr>
        <p:spPr>
          <a:xfrm>
            <a:off x="6389580" y="2170999"/>
            <a:ext cx="1126206" cy="646331"/>
          </a:xfrm>
          <a:prstGeom prst="rect">
            <a:avLst/>
          </a:prstGeom>
          <a:solidFill>
            <a:schemeClr val="bg2"/>
          </a:solidFill>
          <a:ln>
            <a:solidFill>
              <a:schemeClr val="tx1"/>
            </a:solidFill>
          </a:ln>
        </p:spPr>
        <p:txBody>
          <a:bodyPr wrap="none" rtlCol="0">
            <a:spAutoFit/>
          </a:bodyPr>
          <a:lstStyle/>
          <a:p>
            <a:r>
              <a:rPr lang="en-US" dirty="0"/>
              <a:t>Irrigation </a:t>
            </a:r>
          </a:p>
          <a:p>
            <a:r>
              <a:rPr lang="en-US" dirty="0"/>
              <a:t>Controller</a:t>
            </a:r>
          </a:p>
        </p:txBody>
      </p:sp>
      <p:sp>
        <p:nvSpPr>
          <p:cNvPr id="8" name="TextBox 7">
            <a:extLst>
              <a:ext uri="{FF2B5EF4-FFF2-40B4-BE49-F238E27FC236}">
                <a16:creationId xmlns:a16="http://schemas.microsoft.com/office/drawing/2014/main" id="{C022151C-63CB-4614-B98C-43B4A6B0AC6E}"/>
              </a:ext>
            </a:extLst>
          </p:cNvPr>
          <p:cNvSpPr txBox="1"/>
          <p:nvPr/>
        </p:nvSpPr>
        <p:spPr>
          <a:xfrm>
            <a:off x="8087519" y="2089172"/>
            <a:ext cx="1300869" cy="923330"/>
          </a:xfrm>
          <a:prstGeom prst="rect">
            <a:avLst/>
          </a:prstGeom>
          <a:solidFill>
            <a:schemeClr val="bg2"/>
          </a:solidFill>
          <a:ln>
            <a:solidFill>
              <a:schemeClr val="tx1"/>
            </a:solidFill>
          </a:ln>
        </p:spPr>
        <p:txBody>
          <a:bodyPr wrap="none" rtlCol="0">
            <a:spAutoFit/>
          </a:bodyPr>
          <a:lstStyle/>
          <a:p>
            <a:r>
              <a:rPr lang="en-US" dirty="0"/>
              <a:t>Time of Day</a:t>
            </a:r>
          </a:p>
          <a:p>
            <a:r>
              <a:rPr lang="en-US" dirty="0"/>
              <a:t>Scheduling</a:t>
            </a:r>
          </a:p>
          <a:p>
            <a:r>
              <a:rPr lang="en-US" dirty="0"/>
              <a:t>Program</a:t>
            </a:r>
          </a:p>
        </p:txBody>
      </p:sp>
      <p:sp>
        <p:nvSpPr>
          <p:cNvPr id="9" name="TextBox 8">
            <a:extLst>
              <a:ext uri="{FF2B5EF4-FFF2-40B4-BE49-F238E27FC236}">
                <a16:creationId xmlns:a16="http://schemas.microsoft.com/office/drawing/2014/main" id="{FBF2A2B6-29FC-422C-9BD1-5D33125F9B49}"/>
              </a:ext>
            </a:extLst>
          </p:cNvPr>
          <p:cNvSpPr txBox="1"/>
          <p:nvPr/>
        </p:nvSpPr>
        <p:spPr>
          <a:xfrm>
            <a:off x="6227433" y="3429000"/>
            <a:ext cx="1277657" cy="923330"/>
          </a:xfrm>
          <a:prstGeom prst="rect">
            <a:avLst/>
          </a:prstGeom>
          <a:solidFill>
            <a:schemeClr val="bg2"/>
          </a:solidFill>
          <a:ln>
            <a:solidFill>
              <a:schemeClr val="tx1"/>
            </a:solidFill>
          </a:ln>
        </p:spPr>
        <p:txBody>
          <a:bodyPr wrap="none" rtlCol="0">
            <a:spAutoFit/>
          </a:bodyPr>
          <a:lstStyle/>
          <a:p>
            <a:r>
              <a:rPr lang="en-US" dirty="0"/>
              <a:t>Calculate</a:t>
            </a:r>
          </a:p>
          <a:p>
            <a:r>
              <a:rPr lang="en-US" dirty="0"/>
              <a:t>Evaporative</a:t>
            </a:r>
          </a:p>
          <a:p>
            <a:r>
              <a:rPr lang="en-US" dirty="0"/>
              <a:t>Loss</a:t>
            </a:r>
          </a:p>
        </p:txBody>
      </p:sp>
      <p:sp>
        <p:nvSpPr>
          <p:cNvPr id="10" name="TextBox 9">
            <a:extLst>
              <a:ext uri="{FF2B5EF4-FFF2-40B4-BE49-F238E27FC236}">
                <a16:creationId xmlns:a16="http://schemas.microsoft.com/office/drawing/2014/main" id="{B2D13D8E-A56E-4847-8377-CCF263F88BBC}"/>
              </a:ext>
            </a:extLst>
          </p:cNvPr>
          <p:cNvSpPr txBox="1"/>
          <p:nvPr/>
        </p:nvSpPr>
        <p:spPr>
          <a:xfrm>
            <a:off x="7831303" y="4925418"/>
            <a:ext cx="1478866" cy="369332"/>
          </a:xfrm>
          <a:prstGeom prst="rect">
            <a:avLst/>
          </a:prstGeom>
          <a:solidFill>
            <a:schemeClr val="bg2"/>
          </a:solidFill>
          <a:ln>
            <a:solidFill>
              <a:schemeClr val="tx1"/>
            </a:solidFill>
          </a:ln>
        </p:spPr>
        <p:txBody>
          <a:bodyPr wrap="none" rtlCol="0">
            <a:spAutoFit/>
          </a:bodyPr>
          <a:lstStyle/>
          <a:p>
            <a:r>
              <a:rPr lang="en-US" dirty="0"/>
              <a:t>I/O Controller</a:t>
            </a:r>
          </a:p>
        </p:txBody>
      </p:sp>
      <p:sp>
        <p:nvSpPr>
          <p:cNvPr id="11" name="TextBox 10">
            <a:extLst>
              <a:ext uri="{FF2B5EF4-FFF2-40B4-BE49-F238E27FC236}">
                <a16:creationId xmlns:a16="http://schemas.microsoft.com/office/drawing/2014/main" id="{BB473999-2E46-408B-9D49-5E5FEA98BBE1}"/>
              </a:ext>
            </a:extLst>
          </p:cNvPr>
          <p:cNvSpPr txBox="1"/>
          <p:nvPr/>
        </p:nvSpPr>
        <p:spPr>
          <a:xfrm>
            <a:off x="9604005" y="4236769"/>
            <a:ext cx="1238801" cy="1200329"/>
          </a:xfrm>
          <a:prstGeom prst="rect">
            <a:avLst/>
          </a:prstGeom>
          <a:solidFill>
            <a:schemeClr val="bg2"/>
          </a:solidFill>
          <a:ln>
            <a:solidFill>
              <a:schemeClr val="tx1"/>
            </a:solidFill>
          </a:ln>
        </p:spPr>
        <p:txBody>
          <a:bodyPr wrap="none" rtlCol="0">
            <a:spAutoFit/>
          </a:bodyPr>
          <a:lstStyle/>
          <a:p>
            <a:r>
              <a:rPr lang="en-US" dirty="0"/>
              <a:t>Various</a:t>
            </a:r>
          </a:p>
          <a:p>
            <a:r>
              <a:rPr lang="en-US" dirty="0"/>
              <a:t>System</a:t>
            </a:r>
          </a:p>
          <a:p>
            <a:r>
              <a:rPr lang="en-US" dirty="0"/>
              <a:t>Monitoring</a:t>
            </a:r>
          </a:p>
          <a:p>
            <a:r>
              <a:rPr lang="en-US" dirty="0"/>
              <a:t>Processes</a:t>
            </a:r>
          </a:p>
        </p:txBody>
      </p:sp>
      <p:sp>
        <p:nvSpPr>
          <p:cNvPr id="12" name="TextBox 11">
            <a:extLst>
              <a:ext uri="{FF2B5EF4-FFF2-40B4-BE49-F238E27FC236}">
                <a16:creationId xmlns:a16="http://schemas.microsoft.com/office/drawing/2014/main" id="{E179C7A0-A061-4D5D-8EBB-5A5D3D8E6EEC}"/>
              </a:ext>
            </a:extLst>
          </p:cNvPr>
          <p:cNvSpPr txBox="1"/>
          <p:nvPr/>
        </p:nvSpPr>
        <p:spPr>
          <a:xfrm>
            <a:off x="9801225" y="2817330"/>
            <a:ext cx="1238801" cy="923330"/>
          </a:xfrm>
          <a:prstGeom prst="rect">
            <a:avLst/>
          </a:prstGeom>
          <a:solidFill>
            <a:schemeClr val="accent4">
              <a:lumMod val="40000"/>
              <a:lumOff val="60000"/>
            </a:schemeClr>
          </a:solidFill>
          <a:ln>
            <a:solidFill>
              <a:schemeClr val="tx1"/>
            </a:solidFill>
          </a:ln>
        </p:spPr>
        <p:txBody>
          <a:bodyPr wrap="square" rtlCol="0">
            <a:spAutoFit/>
          </a:bodyPr>
          <a:lstStyle/>
          <a:p>
            <a:r>
              <a:rPr lang="en-US" dirty="0"/>
              <a:t>Flask</a:t>
            </a:r>
          </a:p>
          <a:p>
            <a:r>
              <a:rPr lang="en-US" dirty="0"/>
              <a:t>Web </a:t>
            </a:r>
          </a:p>
          <a:p>
            <a:r>
              <a:rPr lang="en-US" dirty="0"/>
              <a:t>Server</a:t>
            </a:r>
          </a:p>
        </p:txBody>
      </p:sp>
      <p:cxnSp>
        <p:nvCxnSpPr>
          <p:cNvPr id="14" name="Straight Arrow Connector 13">
            <a:extLst>
              <a:ext uri="{FF2B5EF4-FFF2-40B4-BE49-F238E27FC236}">
                <a16:creationId xmlns:a16="http://schemas.microsoft.com/office/drawing/2014/main" id="{91C5EBCC-A6AC-471C-A40E-64694E567234}"/>
              </a:ext>
            </a:extLst>
          </p:cNvPr>
          <p:cNvCxnSpPr/>
          <p:nvPr/>
        </p:nvCxnSpPr>
        <p:spPr>
          <a:xfrm>
            <a:off x="7386638" y="2817330"/>
            <a:ext cx="578643" cy="67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1DDDDE-C5C1-4838-9CA1-49F535BBCEDC}"/>
              </a:ext>
            </a:extLst>
          </p:cNvPr>
          <p:cNvCxnSpPr/>
          <p:nvPr/>
        </p:nvCxnSpPr>
        <p:spPr>
          <a:xfrm>
            <a:off x="7505090" y="3740660"/>
            <a:ext cx="369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9BA1E5-EE52-48CC-B247-744DD0DE81C5}"/>
              </a:ext>
            </a:extLst>
          </p:cNvPr>
          <p:cNvCxnSpPr>
            <a:endCxn id="6" idx="0"/>
          </p:cNvCxnSpPr>
          <p:nvPr/>
        </p:nvCxnSpPr>
        <p:spPr>
          <a:xfrm>
            <a:off x="8415338" y="3012502"/>
            <a:ext cx="36820" cy="54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BBDFE7-1B24-495D-834D-CC1014DE42B8}"/>
              </a:ext>
            </a:extLst>
          </p:cNvPr>
          <p:cNvCxnSpPr/>
          <p:nvPr/>
        </p:nvCxnSpPr>
        <p:spPr>
          <a:xfrm flipH="1">
            <a:off x="9124486" y="3410986"/>
            <a:ext cx="591721" cy="277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FD0DA1-F54B-4F1C-A265-0014CB83082A}"/>
              </a:ext>
            </a:extLst>
          </p:cNvPr>
          <p:cNvCxnSpPr/>
          <p:nvPr/>
        </p:nvCxnSpPr>
        <p:spPr>
          <a:xfrm flipH="1" flipV="1">
            <a:off x="9103767" y="4086950"/>
            <a:ext cx="500238" cy="435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75A6D-736F-4098-8ACF-DDEBDDB7ABB0}"/>
              </a:ext>
            </a:extLst>
          </p:cNvPr>
          <p:cNvCxnSpPr>
            <a:stCxn id="10" idx="0"/>
            <a:endCxn id="6" idx="2"/>
          </p:cNvCxnSpPr>
          <p:nvPr/>
        </p:nvCxnSpPr>
        <p:spPr>
          <a:xfrm flipH="1" flipV="1">
            <a:off x="8452158" y="4208041"/>
            <a:ext cx="118578" cy="71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360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0F4CD4-6B0C-4C09-8826-592EC8479B92}"/>
              </a:ext>
            </a:extLst>
          </p:cNvPr>
          <p:cNvSpPr>
            <a:spLocks noGrp="1"/>
          </p:cNvSpPr>
          <p:nvPr>
            <p:ph type="title"/>
          </p:nvPr>
        </p:nvSpPr>
        <p:spPr/>
        <p:txBody>
          <a:bodyPr/>
          <a:lstStyle/>
          <a:p>
            <a:r>
              <a:rPr lang="en-US" dirty="0"/>
              <a:t>Nano Data Center</a:t>
            </a:r>
          </a:p>
        </p:txBody>
      </p:sp>
      <p:sp>
        <p:nvSpPr>
          <p:cNvPr id="6" name="Text Placeholder 5">
            <a:extLst>
              <a:ext uri="{FF2B5EF4-FFF2-40B4-BE49-F238E27FC236}">
                <a16:creationId xmlns:a16="http://schemas.microsoft.com/office/drawing/2014/main" id="{02BBE2F6-7059-4B38-8C8B-9F0D42943136}"/>
              </a:ext>
            </a:extLst>
          </p:cNvPr>
          <p:cNvSpPr>
            <a:spLocks noGrp="1"/>
          </p:cNvSpPr>
          <p:nvPr>
            <p:ph type="body" idx="1"/>
          </p:nvPr>
        </p:nvSpPr>
        <p:spPr/>
        <p:txBody>
          <a:bodyPr/>
          <a:lstStyle/>
          <a:p>
            <a:r>
              <a:rPr lang="en-US" dirty="0"/>
              <a:t>Redis as the “Swiss Army Knife” of Nano Data Center</a:t>
            </a:r>
          </a:p>
        </p:txBody>
      </p:sp>
      <p:pic>
        <p:nvPicPr>
          <p:cNvPr id="1026" name="Picture 2" descr="https://smhttp-ssl-53433-prd.nexcesscdn.net/media/catalog/product/cache/1/image/9df78eab33525d08d6e5fb8d27136e95/S/A/SA53341.jpg">
            <a:extLst>
              <a:ext uri="{FF2B5EF4-FFF2-40B4-BE49-F238E27FC236}">
                <a16:creationId xmlns:a16="http://schemas.microsoft.com/office/drawing/2014/main" id="{9B8FA3F2-844E-4BB4-A474-FAE2638E0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5364" y="4172310"/>
            <a:ext cx="2334491" cy="233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9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6374-E970-470D-AB96-84E83E3F3A77}"/>
              </a:ext>
            </a:extLst>
          </p:cNvPr>
          <p:cNvSpPr>
            <a:spLocks noGrp="1"/>
          </p:cNvSpPr>
          <p:nvPr>
            <p:ph type="title"/>
          </p:nvPr>
        </p:nvSpPr>
        <p:spPr/>
        <p:txBody>
          <a:bodyPr>
            <a:normAutofit fontScale="90000"/>
          </a:bodyPr>
          <a:lstStyle/>
          <a:p>
            <a:r>
              <a:rPr lang="en-US" dirty="0"/>
              <a:t>The amount of Logging and Managing the Logging Became Complex.</a:t>
            </a:r>
          </a:p>
        </p:txBody>
      </p:sp>
      <p:pic>
        <p:nvPicPr>
          <p:cNvPr id="6" name="Content Placeholder 5">
            <a:extLst>
              <a:ext uri="{FF2B5EF4-FFF2-40B4-BE49-F238E27FC236}">
                <a16:creationId xmlns:a16="http://schemas.microsoft.com/office/drawing/2014/main" id="{C0922B3D-1E41-47DC-8D35-1508BAAEE82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5961" b="25961"/>
          <a:stretch>
            <a:fillRect/>
          </a:stretch>
        </p:blipFill>
        <p:spPr/>
      </p:pic>
      <p:sp>
        <p:nvSpPr>
          <p:cNvPr id="7" name="Text Placeholder 6">
            <a:extLst>
              <a:ext uri="{FF2B5EF4-FFF2-40B4-BE49-F238E27FC236}">
                <a16:creationId xmlns:a16="http://schemas.microsoft.com/office/drawing/2014/main" id="{82E4CD95-F7E3-4B42-80D5-BCABD6CECBCB}"/>
              </a:ext>
            </a:extLst>
          </p:cNvPr>
          <p:cNvSpPr>
            <a:spLocks noGrp="1"/>
          </p:cNvSpPr>
          <p:nvPr>
            <p:ph type="body" sz="half" idx="2"/>
          </p:nvPr>
        </p:nvSpPr>
        <p:spPr/>
        <p:txBody>
          <a:bodyPr>
            <a:normAutofit fontScale="92500"/>
          </a:bodyPr>
          <a:lstStyle/>
          <a:p>
            <a:r>
              <a:rPr lang="en-US" dirty="0"/>
              <a:t>I read the book, “ART of Monitoring” by James Turnbull and came to the following conclusions.</a:t>
            </a:r>
          </a:p>
          <a:p>
            <a:pPr marL="342900" indent="-342900">
              <a:buAutoNum type="arabicPeriod"/>
            </a:pPr>
            <a:r>
              <a:rPr lang="en-US" dirty="0"/>
              <a:t>Redis could do most of the non web functions listed in the book, quite well considering the size of the target.</a:t>
            </a:r>
          </a:p>
          <a:p>
            <a:pPr marL="342900" indent="-342900">
              <a:buAutoNum type="arabicPeriod"/>
            </a:pPr>
            <a:r>
              <a:rPr lang="en-US" dirty="0"/>
              <a:t>The IOT gateways should be managed much in the same way one would manage the infrastructure of an online business.  </a:t>
            </a:r>
          </a:p>
          <a:p>
            <a:pPr marL="342900" indent="-342900">
              <a:buAutoNum type="arabicPeriod"/>
            </a:pPr>
            <a:r>
              <a:rPr lang="en-US" dirty="0"/>
              <a:t>I labeled this environment a </a:t>
            </a:r>
            <a:r>
              <a:rPr lang="en-US" b="1" dirty="0"/>
              <a:t>“Nano data center”.  “micro data center” term was taken as the term referred to an edge device with large disk drives.</a:t>
            </a:r>
          </a:p>
          <a:p>
            <a:pPr marL="342900" indent="-342900">
              <a:buAutoNum type="arabicPeriod"/>
            </a:pPr>
            <a:r>
              <a:rPr lang="en-US" b="1" dirty="0"/>
              <a:t>Do not manage the system as an embedded device but manage the device as a data center.</a:t>
            </a:r>
          </a:p>
        </p:txBody>
      </p:sp>
    </p:spTree>
    <p:extLst>
      <p:ext uri="{BB962C8B-B14F-4D97-AF65-F5344CB8AC3E}">
        <p14:creationId xmlns:p14="http://schemas.microsoft.com/office/powerpoint/2010/main" val="73566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781B-FFA2-4A3C-A145-FF06F6393977}"/>
              </a:ext>
            </a:extLst>
          </p:cNvPr>
          <p:cNvSpPr>
            <a:spLocks noGrp="1"/>
          </p:cNvSpPr>
          <p:nvPr>
            <p:ph type="title"/>
          </p:nvPr>
        </p:nvSpPr>
        <p:spPr/>
        <p:txBody>
          <a:bodyPr/>
          <a:lstStyle/>
          <a:p>
            <a:r>
              <a:rPr lang="en-US" dirty="0"/>
              <a:t>Overview of Redis Database</a:t>
            </a:r>
          </a:p>
        </p:txBody>
      </p:sp>
      <p:sp>
        <p:nvSpPr>
          <p:cNvPr id="4" name="Content Placeholder 3">
            <a:extLst>
              <a:ext uri="{FF2B5EF4-FFF2-40B4-BE49-F238E27FC236}">
                <a16:creationId xmlns:a16="http://schemas.microsoft.com/office/drawing/2014/main" id="{AD14A036-3136-4765-81A2-BDADE4EAC891}"/>
              </a:ext>
            </a:extLst>
          </p:cNvPr>
          <p:cNvSpPr>
            <a:spLocks noGrp="1"/>
          </p:cNvSpPr>
          <p:nvPr>
            <p:ph sz="half" idx="1"/>
          </p:nvPr>
        </p:nvSpPr>
        <p:spPr>
          <a:xfrm>
            <a:off x="838200" y="1557338"/>
            <a:ext cx="5798344" cy="4619625"/>
          </a:xfrm>
        </p:spPr>
        <p:txBody>
          <a:bodyPr>
            <a:normAutofit fontScale="85000" lnSpcReduction="20000"/>
          </a:bodyPr>
          <a:lstStyle/>
          <a:p>
            <a:r>
              <a:rPr lang="en-US" dirty="0"/>
              <a:t>The Redis Database consists of three different types of entities:</a:t>
            </a:r>
          </a:p>
          <a:p>
            <a:pPr lvl="1"/>
            <a:r>
              <a:rPr lang="en-US" dirty="0"/>
              <a:t>Control Structures</a:t>
            </a:r>
          </a:p>
          <a:p>
            <a:pPr lvl="1"/>
            <a:r>
              <a:rPr lang="en-US" dirty="0"/>
              <a:t>Logs or Streams</a:t>
            </a:r>
          </a:p>
          <a:p>
            <a:pPr lvl="1"/>
            <a:r>
              <a:rPr lang="en-US" dirty="0"/>
              <a:t>Configuration Data</a:t>
            </a:r>
          </a:p>
          <a:p>
            <a:pPr lvl="2"/>
            <a:r>
              <a:rPr lang="en-US" dirty="0"/>
              <a:t>Configuration Data consists of user defined irrigation schedules, system definition of items such as </a:t>
            </a:r>
          </a:p>
          <a:p>
            <a:pPr lvl="2"/>
            <a:r>
              <a:rPr lang="en-US" dirty="0"/>
              <a:t>System Items such as master valves</a:t>
            </a:r>
          </a:p>
          <a:p>
            <a:pPr lvl="2"/>
            <a:r>
              <a:rPr lang="en-US" dirty="0"/>
              <a:t>User Defined Irrigation Schedules</a:t>
            </a:r>
          </a:p>
          <a:p>
            <a:pPr lvl="2"/>
            <a:r>
              <a:rPr lang="en-US" dirty="0"/>
              <a:t>User Defined Limits</a:t>
            </a:r>
          </a:p>
          <a:p>
            <a:pPr lvl="1"/>
            <a:r>
              <a:rPr lang="en-US" dirty="0"/>
              <a:t>Configuration data is loaded to Redis from files and stored back to files when changed</a:t>
            </a:r>
          </a:p>
          <a:p>
            <a:r>
              <a:rPr lang="en-US" dirty="0"/>
              <a:t>If the Redis Data Base is lost then the system will continue to operate.  Within a week most of the log streams will have enough information to be fully functional.</a:t>
            </a:r>
          </a:p>
          <a:p>
            <a:endParaRPr lang="en-US" dirty="0"/>
          </a:p>
        </p:txBody>
      </p:sp>
      <p:sp>
        <p:nvSpPr>
          <p:cNvPr id="6" name="TextBox 5">
            <a:extLst>
              <a:ext uri="{FF2B5EF4-FFF2-40B4-BE49-F238E27FC236}">
                <a16:creationId xmlns:a16="http://schemas.microsoft.com/office/drawing/2014/main" id="{2551CD15-D5BE-40B9-85FA-3F2DAFE563E0}"/>
              </a:ext>
            </a:extLst>
          </p:cNvPr>
          <p:cNvSpPr txBox="1"/>
          <p:nvPr/>
        </p:nvSpPr>
        <p:spPr>
          <a:xfrm>
            <a:off x="7486650" y="1935956"/>
            <a:ext cx="1462067" cy="646331"/>
          </a:xfrm>
          <a:prstGeom prst="rect">
            <a:avLst/>
          </a:prstGeom>
          <a:solidFill>
            <a:schemeClr val="accent6">
              <a:lumMod val="60000"/>
              <a:lumOff val="40000"/>
            </a:schemeClr>
          </a:solidFill>
          <a:ln>
            <a:solidFill>
              <a:schemeClr val="tx1"/>
            </a:solidFill>
          </a:ln>
        </p:spPr>
        <p:txBody>
          <a:bodyPr wrap="none" rtlCol="0">
            <a:spAutoFit/>
          </a:bodyPr>
          <a:lstStyle/>
          <a:p>
            <a:r>
              <a:rPr lang="en-US" dirty="0"/>
              <a:t>Configuration</a:t>
            </a:r>
          </a:p>
          <a:p>
            <a:r>
              <a:rPr lang="en-US" dirty="0"/>
              <a:t>Files</a:t>
            </a:r>
          </a:p>
        </p:txBody>
      </p:sp>
      <p:sp>
        <p:nvSpPr>
          <p:cNvPr id="8" name="Rectangle 7">
            <a:extLst>
              <a:ext uri="{FF2B5EF4-FFF2-40B4-BE49-F238E27FC236}">
                <a16:creationId xmlns:a16="http://schemas.microsoft.com/office/drawing/2014/main" id="{04CCF0DF-3C24-436E-A8CD-03A4B22C3E73}"/>
              </a:ext>
            </a:extLst>
          </p:cNvPr>
          <p:cNvSpPr/>
          <p:nvPr/>
        </p:nvSpPr>
        <p:spPr>
          <a:xfrm>
            <a:off x="9408319" y="1235869"/>
            <a:ext cx="1462067" cy="505063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CBB4767-90D5-4F7D-9595-362D28DBEAEC}"/>
              </a:ext>
            </a:extLst>
          </p:cNvPr>
          <p:cNvSpPr txBox="1"/>
          <p:nvPr/>
        </p:nvSpPr>
        <p:spPr>
          <a:xfrm>
            <a:off x="9558338" y="800100"/>
            <a:ext cx="1611980" cy="369332"/>
          </a:xfrm>
          <a:prstGeom prst="rect">
            <a:avLst/>
          </a:prstGeom>
          <a:noFill/>
        </p:spPr>
        <p:txBody>
          <a:bodyPr wrap="none" rtlCol="0">
            <a:spAutoFit/>
          </a:bodyPr>
          <a:lstStyle/>
          <a:p>
            <a:r>
              <a:rPr lang="en-US" dirty="0"/>
              <a:t>Redis Database</a:t>
            </a:r>
          </a:p>
        </p:txBody>
      </p:sp>
      <p:cxnSp>
        <p:nvCxnSpPr>
          <p:cNvPr id="11" name="Straight Arrow Connector 10">
            <a:extLst>
              <a:ext uri="{FF2B5EF4-FFF2-40B4-BE49-F238E27FC236}">
                <a16:creationId xmlns:a16="http://schemas.microsoft.com/office/drawing/2014/main" id="{FB46EFCA-259D-4BFA-8573-C3D298C35867}"/>
              </a:ext>
            </a:extLst>
          </p:cNvPr>
          <p:cNvCxnSpPr>
            <a:cxnSpLocks/>
          </p:cNvCxnSpPr>
          <p:nvPr/>
        </p:nvCxnSpPr>
        <p:spPr>
          <a:xfrm>
            <a:off x="8948717" y="2400300"/>
            <a:ext cx="450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F416B4-C411-477E-9BF4-EE65B6A3299E}"/>
              </a:ext>
            </a:extLst>
          </p:cNvPr>
          <p:cNvSpPr txBox="1"/>
          <p:nvPr/>
        </p:nvSpPr>
        <p:spPr>
          <a:xfrm>
            <a:off x="9398773" y="2077134"/>
            <a:ext cx="1462067" cy="646331"/>
          </a:xfrm>
          <a:prstGeom prst="rect">
            <a:avLst/>
          </a:prstGeom>
          <a:solidFill>
            <a:schemeClr val="accent6">
              <a:lumMod val="60000"/>
              <a:lumOff val="40000"/>
            </a:schemeClr>
          </a:solidFill>
          <a:ln>
            <a:solidFill>
              <a:schemeClr val="tx1"/>
            </a:solidFill>
          </a:ln>
        </p:spPr>
        <p:txBody>
          <a:bodyPr wrap="none" rtlCol="0">
            <a:spAutoFit/>
          </a:bodyPr>
          <a:lstStyle/>
          <a:p>
            <a:r>
              <a:rPr lang="en-US" dirty="0"/>
              <a:t>Configuration</a:t>
            </a:r>
          </a:p>
          <a:p>
            <a:r>
              <a:rPr lang="en-US" dirty="0"/>
              <a:t>Data</a:t>
            </a:r>
          </a:p>
        </p:txBody>
      </p:sp>
      <p:sp>
        <p:nvSpPr>
          <p:cNvPr id="14" name="TextBox 13">
            <a:extLst>
              <a:ext uri="{FF2B5EF4-FFF2-40B4-BE49-F238E27FC236}">
                <a16:creationId xmlns:a16="http://schemas.microsoft.com/office/drawing/2014/main" id="{EB929DBE-B605-475A-ADEA-54CF6E8F0EA7}"/>
              </a:ext>
            </a:extLst>
          </p:cNvPr>
          <p:cNvSpPr txBox="1"/>
          <p:nvPr/>
        </p:nvSpPr>
        <p:spPr>
          <a:xfrm>
            <a:off x="9414033" y="2828835"/>
            <a:ext cx="1431546" cy="1200329"/>
          </a:xfrm>
          <a:prstGeom prst="rect">
            <a:avLst/>
          </a:prstGeom>
          <a:solidFill>
            <a:schemeClr val="accent5">
              <a:lumMod val="60000"/>
              <a:lumOff val="40000"/>
            </a:schemeClr>
          </a:solidFill>
          <a:ln>
            <a:solidFill>
              <a:schemeClr val="tx1"/>
            </a:solidFill>
          </a:ln>
        </p:spPr>
        <p:txBody>
          <a:bodyPr wrap="none" rtlCol="0">
            <a:spAutoFit/>
          </a:bodyPr>
          <a:lstStyle/>
          <a:p>
            <a:r>
              <a:rPr lang="en-US" dirty="0"/>
              <a:t>Redis Control</a:t>
            </a:r>
          </a:p>
          <a:p>
            <a:r>
              <a:rPr lang="en-US" dirty="0"/>
              <a:t>Structures</a:t>
            </a:r>
          </a:p>
          <a:p>
            <a:r>
              <a:rPr lang="en-US" dirty="0"/>
              <a:t>Job Queues</a:t>
            </a:r>
          </a:p>
          <a:p>
            <a:r>
              <a:rPr lang="en-US" dirty="0"/>
              <a:t>RPC Servers</a:t>
            </a:r>
          </a:p>
        </p:txBody>
      </p:sp>
      <p:sp>
        <p:nvSpPr>
          <p:cNvPr id="15" name="TextBox 14">
            <a:extLst>
              <a:ext uri="{FF2B5EF4-FFF2-40B4-BE49-F238E27FC236}">
                <a16:creationId xmlns:a16="http://schemas.microsoft.com/office/drawing/2014/main" id="{DFB90DF0-C600-435D-B9FC-CC79A8BFF9D2}"/>
              </a:ext>
            </a:extLst>
          </p:cNvPr>
          <p:cNvSpPr txBox="1"/>
          <p:nvPr/>
        </p:nvSpPr>
        <p:spPr>
          <a:xfrm>
            <a:off x="9398773" y="4576742"/>
            <a:ext cx="1471613" cy="646331"/>
          </a:xfrm>
          <a:prstGeom prst="rect">
            <a:avLst/>
          </a:prstGeom>
          <a:solidFill>
            <a:schemeClr val="accent2">
              <a:lumMod val="60000"/>
              <a:lumOff val="40000"/>
            </a:schemeClr>
          </a:solidFill>
          <a:ln>
            <a:solidFill>
              <a:schemeClr val="tx1"/>
            </a:solidFill>
          </a:ln>
        </p:spPr>
        <p:txBody>
          <a:bodyPr wrap="square" rtlCol="0">
            <a:spAutoFit/>
          </a:bodyPr>
          <a:lstStyle/>
          <a:p>
            <a:r>
              <a:rPr lang="en-US" dirty="0"/>
              <a:t>Redis Logs</a:t>
            </a:r>
          </a:p>
          <a:p>
            <a:r>
              <a:rPr lang="en-US" dirty="0"/>
              <a:t>Or Streams</a:t>
            </a:r>
          </a:p>
        </p:txBody>
      </p:sp>
    </p:spTree>
    <p:extLst>
      <p:ext uri="{BB962C8B-B14F-4D97-AF65-F5344CB8AC3E}">
        <p14:creationId xmlns:p14="http://schemas.microsoft.com/office/powerpoint/2010/main" val="208682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324AE9-C07C-412A-818D-848D9BA5A06C}"/>
              </a:ext>
            </a:extLst>
          </p:cNvPr>
          <p:cNvSpPr>
            <a:spLocks noGrp="1"/>
          </p:cNvSpPr>
          <p:nvPr>
            <p:ph type="title"/>
          </p:nvPr>
        </p:nvSpPr>
        <p:spPr>
          <a:xfrm>
            <a:off x="838200" y="365125"/>
            <a:ext cx="10515600" cy="1463675"/>
          </a:xfrm>
        </p:spPr>
        <p:txBody>
          <a:bodyPr>
            <a:normAutofit fontScale="90000"/>
          </a:bodyPr>
          <a:lstStyle/>
          <a:p>
            <a:r>
              <a:rPr lang="en-US" dirty="0"/>
              <a:t>The Redis Database extracts little resources</a:t>
            </a:r>
            <a:br>
              <a:rPr lang="en-US" dirty="0"/>
            </a:br>
            <a:r>
              <a:rPr lang="en-US" dirty="0"/>
              <a:t>Not Much More Than One of the Application Processes</a:t>
            </a:r>
          </a:p>
        </p:txBody>
      </p:sp>
      <p:graphicFrame>
        <p:nvGraphicFramePr>
          <p:cNvPr id="10" name="Table 9">
            <a:extLst>
              <a:ext uri="{FF2B5EF4-FFF2-40B4-BE49-F238E27FC236}">
                <a16:creationId xmlns:a16="http://schemas.microsoft.com/office/drawing/2014/main" id="{9C9744FF-38E8-433D-8135-14F62D0EE34D}"/>
              </a:ext>
            </a:extLst>
          </p:cNvPr>
          <p:cNvGraphicFramePr>
            <a:graphicFrameLocks noGrp="1"/>
          </p:cNvGraphicFramePr>
          <p:nvPr>
            <p:extLst>
              <p:ext uri="{D42A27DB-BD31-4B8C-83A1-F6EECF244321}">
                <p14:modId xmlns:p14="http://schemas.microsoft.com/office/powerpoint/2010/main" val="470645762"/>
              </p:ext>
            </p:extLst>
          </p:nvPr>
        </p:nvGraphicFramePr>
        <p:xfrm>
          <a:off x="1166879" y="3166584"/>
          <a:ext cx="8128000" cy="1849120"/>
        </p:xfrm>
        <a:graphic>
          <a:graphicData uri="http://schemas.openxmlformats.org/drawingml/2006/table">
            <a:tbl>
              <a:tblPr firstRow="1" bandRow="1">
                <a:tableStyleId>{5C22544A-7EE6-4342-B048-85BDC9FD1C3A}</a:tableStyleId>
              </a:tblPr>
              <a:tblGrid>
                <a:gridCol w="2140292">
                  <a:extLst>
                    <a:ext uri="{9D8B030D-6E8A-4147-A177-3AD203B41FA5}">
                      <a16:colId xmlns:a16="http://schemas.microsoft.com/office/drawing/2014/main" val="788117639"/>
                    </a:ext>
                  </a:extLst>
                </a:gridCol>
                <a:gridCol w="1923708">
                  <a:extLst>
                    <a:ext uri="{9D8B030D-6E8A-4147-A177-3AD203B41FA5}">
                      <a16:colId xmlns:a16="http://schemas.microsoft.com/office/drawing/2014/main" val="4121466542"/>
                    </a:ext>
                  </a:extLst>
                </a:gridCol>
                <a:gridCol w="2032000">
                  <a:extLst>
                    <a:ext uri="{9D8B030D-6E8A-4147-A177-3AD203B41FA5}">
                      <a16:colId xmlns:a16="http://schemas.microsoft.com/office/drawing/2014/main" val="2336640379"/>
                    </a:ext>
                  </a:extLst>
                </a:gridCol>
                <a:gridCol w="2032000">
                  <a:extLst>
                    <a:ext uri="{9D8B030D-6E8A-4147-A177-3AD203B41FA5}">
                      <a16:colId xmlns:a16="http://schemas.microsoft.com/office/drawing/2014/main" val="1405404934"/>
                    </a:ext>
                  </a:extLst>
                </a:gridCol>
              </a:tblGrid>
              <a:tr h="0">
                <a:tc>
                  <a:txBody>
                    <a:bodyPr/>
                    <a:lstStyle/>
                    <a:p>
                      <a:r>
                        <a:rPr lang="en-US" dirty="0"/>
                        <a:t>Process</a:t>
                      </a:r>
                    </a:p>
                  </a:txBody>
                  <a:tcPr/>
                </a:tc>
                <a:tc>
                  <a:txBody>
                    <a:bodyPr/>
                    <a:lstStyle/>
                    <a:p>
                      <a:r>
                        <a:rPr lang="en-US" dirty="0"/>
                        <a:t>VSZ</a:t>
                      </a:r>
                    </a:p>
                  </a:txBody>
                  <a:tcPr/>
                </a:tc>
                <a:tc>
                  <a:txBody>
                    <a:bodyPr/>
                    <a:lstStyle/>
                    <a:p>
                      <a:r>
                        <a:rPr lang="en-US" dirty="0"/>
                        <a:t>RSS</a:t>
                      </a:r>
                    </a:p>
                  </a:txBody>
                  <a:tcPr/>
                </a:tc>
                <a:tc>
                  <a:txBody>
                    <a:bodyPr/>
                    <a:lstStyle/>
                    <a:p>
                      <a:r>
                        <a:rPr lang="en-US" dirty="0"/>
                        <a:t>Redis DB SIZE</a:t>
                      </a:r>
                    </a:p>
                  </a:txBody>
                  <a:tcPr/>
                </a:tc>
                <a:extLst>
                  <a:ext uri="{0D108BD9-81ED-4DB2-BD59-A6C34878D82A}">
                    <a16:rowId xmlns:a16="http://schemas.microsoft.com/office/drawing/2014/main" val="384905019"/>
                  </a:ext>
                </a:extLst>
              </a:tr>
              <a:tr h="370840">
                <a:tc>
                  <a:txBody>
                    <a:bodyPr/>
                    <a:lstStyle/>
                    <a:p>
                      <a:r>
                        <a:rPr lang="en-US" dirty="0"/>
                        <a:t>Evaporative Loss Cal</a:t>
                      </a:r>
                    </a:p>
                  </a:txBody>
                  <a:tcPr/>
                </a:tc>
                <a:tc>
                  <a:txBody>
                    <a:bodyPr/>
                    <a:lstStyle/>
                    <a:p>
                      <a:r>
                        <a:rPr lang="en-US" dirty="0"/>
                        <a:t>17524</a:t>
                      </a:r>
                    </a:p>
                  </a:txBody>
                  <a:tcPr/>
                </a:tc>
                <a:tc>
                  <a:txBody>
                    <a:bodyPr/>
                    <a:lstStyle/>
                    <a:p>
                      <a:r>
                        <a:rPr lang="en-US" dirty="0"/>
                        <a:t>13513</a:t>
                      </a:r>
                    </a:p>
                  </a:txBody>
                  <a:tcPr/>
                </a:tc>
                <a:tc>
                  <a:txBody>
                    <a:bodyPr/>
                    <a:lstStyle/>
                    <a:p>
                      <a:endParaRPr lang="en-US" dirty="0"/>
                    </a:p>
                  </a:txBody>
                  <a:tcPr/>
                </a:tc>
                <a:extLst>
                  <a:ext uri="{0D108BD9-81ED-4DB2-BD59-A6C34878D82A}">
                    <a16:rowId xmlns:a16="http://schemas.microsoft.com/office/drawing/2014/main" val="1397809480"/>
                  </a:ext>
                </a:extLst>
              </a:tr>
              <a:tr h="370840">
                <a:tc>
                  <a:txBody>
                    <a:bodyPr/>
                    <a:lstStyle/>
                    <a:p>
                      <a:r>
                        <a:rPr lang="en-US" dirty="0"/>
                        <a:t>Irrigation Control</a:t>
                      </a:r>
                    </a:p>
                  </a:txBody>
                  <a:tcPr/>
                </a:tc>
                <a:tc>
                  <a:txBody>
                    <a:bodyPr/>
                    <a:lstStyle/>
                    <a:p>
                      <a:r>
                        <a:rPr lang="en-US" dirty="0"/>
                        <a:t>44460</a:t>
                      </a:r>
                    </a:p>
                  </a:txBody>
                  <a:tcPr/>
                </a:tc>
                <a:tc>
                  <a:txBody>
                    <a:bodyPr/>
                    <a:lstStyle/>
                    <a:p>
                      <a:r>
                        <a:rPr lang="en-US" dirty="0"/>
                        <a:t>27764</a:t>
                      </a:r>
                    </a:p>
                  </a:txBody>
                  <a:tcPr/>
                </a:tc>
                <a:tc>
                  <a:txBody>
                    <a:bodyPr/>
                    <a:lstStyle/>
                    <a:p>
                      <a:endParaRPr lang="en-US" dirty="0"/>
                    </a:p>
                  </a:txBody>
                  <a:tcPr/>
                </a:tc>
                <a:extLst>
                  <a:ext uri="{0D108BD9-81ED-4DB2-BD59-A6C34878D82A}">
                    <a16:rowId xmlns:a16="http://schemas.microsoft.com/office/drawing/2014/main" val="2666082220"/>
                  </a:ext>
                </a:extLst>
              </a:tr>
              <a:tr h="370840">
                <a:tc>
                  <a:txBody>
                    <a:bodyPr/>
                    <a:lstStyle/>
                    <a:p>
                      <a:r>
                        <a:rPr lang="en-US" dirty="0"/>
                        <a:t>Flask Web Server</a:t>
                      </a:r>
                    </a:p>
                  </a:txBody>
                  <a:tcPr/>
                </a:tc>
                <a:tc>
                  <a:txBody>
                    <a:bodyPr/>
                    <a:lstStyle/>
                    <a:p>
                      <a:r>
                        <a:rPr lang="en-US" dirty="0"/>
                        <a:t>74380</a:t>
                      </a:r>
                    </a:p>
                  </a:txBody>
                  <a:tcPr/>
                </a:tc>
                <a:tc>
                  <a:txBody>
                    <a:bodyPr/>
                    <a:lstStyle/>
                    <a:p>
                      <a:r>
                        <a:rPr lang="en-US" dirty="0"/>
                        <a:t>26244</a:t>
                      </a:r>
                    </a:p>
                  </a:txBody>
                  <a:tcPr/>
                </a:tc>
                <a:tc>
                  <a:txBody>
                    <a:bodyPr/>
                    <a:lstStyle/>
                    <a:p>
                      <a:endParaRPr lang="en-US" dirty="0"/>
                    </a:p>
                  </a:txBody>
                  <a:tcPr/>
                </a:tc>
                <a:extLst>
                  <a:ext uri="{0D108BD9-81ED-4DB2-BD59-A6C34878D82A}">
                    <a16:rowId xmlns:a16="http://schemas.microsoft.com/office/drawing/2014/main" val="145478987"/>
                  </a:ext>
                </a:extLst>
              </a:tr>
              <a:tr h="370840">
                <a:tc>
                  <a:txBody>
                    <a:bodyPr/>
                    <a:lstStyle/>
                    <a:p>
                      <a:r>
                        <a:rPr lang="en-US" dirty="0"/>
                        <a:t>Redis Server</a:t>
                      </a:r>
                    </a:p>
                  </a:txBody>
                  <a:tcPr/>
                </a:tc>
                <a:tc>
                  <a:txBody>
                    <a:bodyPr/>
                    <a:lstStyle/>
                    <a:p>
                      <a:r>
                        <a:rPr lang="en-US" dirty="0"/>
                        <a:t>69892</a:t>
                      </a:r>
                    </a:p>
                  </a:txBody>
                  <a:tcPr/>
                </a:tc>
                <a:tc>
                  <a:txBody>
                    <a:bodyPr/>
                    <a:lstStyle/>
                    <a:p>
                      <a:r>
                        <a:rPr lang="en-US" dirty="0"/>
                        <a:t>42728</a:t>
                      </a:r>
                    </a:p>
                  </a:txBody>
                  <a:tcPr/>
                </a:tc>
                <a:tc>
                  <a:txBody>
                    <a:bodyPr/>
                    <a:lstStyle/>
                    <a:p>
                      <a:r>
                        <a:rPr lang="en-US" dirty="0"/>
                        <a:t>41.73 Mbytes</a:t>
                      </a:r>
                    </a:p>
                  </a:txBody>
                  <a:tcPr/>
                </a:tc>
                <a:extLst>
                  <a:ext uri="{0D108BD9-81ED-4DB2-BD59-A6C34878D82A}">
                    <a16:rowId xmlns:a16="http://schemas.microsoft.com/office/drawing/2014/main" val="1541189896"/>
                  </a:ext>
                </a:extLst>
              </a:tr>
            </a:tbl>
          </a:graphicData>
        </a:graphic>
      </p:graphicFrame>
    </p:spTree>
    <p:extLst>
      <p:ext uri="{BB962C8B-B14F-4D97-AF65-F5344CB8AC3E}">
        <p14:creationId xmlns:p14="http://schemas.microsoft.com/office/powerpoint/2010/main" val="3223770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1CAD1-EA43-4650-9377-147A3D77FC13}"/>
              </a:ext>
            </a:extLst>
          </p:cNvPr>
          <p:cNvSpPr>
            <a:spLocks noGrp="1"/>
          </p:cNvSpPr>
          <p:nvPr>
            <p:ph type="title"/>
          </p:nvPr>
        </p:nvSpPr>
        <p:spPr/>
        <p:txBody>
          <a:bodyPr/>
          <a:lstStyle/>
          <a:p>
            <a:r>
              <a:rPr lang="en-US" dirty="0"/>
              <a:t>Graph Data Base</a:t>
            </a:r>
          </a:p>
        </p:txBody>
      </p:sp>
      <p:sp>
        <p:nvSpPr>
          <p:cNvPr id="6" name="Text Placeholder 5">
            <a:extLst>
              <a:ext uri="{FF2B5EF4-FFF2-40B4-BE49-F238E27FC236}">
                <a16:creationId xmlns:a16="http://schemas.microsoft.com/office/drawing/2014/main" id="{A387CBDC-1600-43F9-AD71-FF2B73C3E620}"/>
              </a:ext>
            </a:extLst>
          </p:cNvPr>
          <p:cNvSpPr>
            <a:spLocks noGrp="1"/>
          </p:cNvSpPr>
          <p:nvPr>
            <p:ph type="body" idx="1"/>
          </p:nvPr>
        </p:nvSpPr>
        <p:spPr/>
        <p:txBody>
          <a:bodyPr/>
          <a:lstStyle/>
          <a:p>
            <a:r>
              <a:rPr lang="en-US" dirty="0"/>
              <a:t>The Redis Graph DB Module allows introduction of graph systems to the IOT Edge Device</a:t>
            </a:r>
          </a:p>
        </p:txBody>
      </p:sp>
    </p:spTree>
    <p:extLst>
      <p:ext uri="{BB962C8B-B14F-4D97-AF65-F5344CB8AC3E}">
        <p14:creationId xmlns:p14="http://schemas.microsoft.com/office/powerpoint/2010/main" val="843713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DD47ED-0EBB-439D-B0FC-DE35AD974CA5}"/>
              </a:ext>
            </a:extLst>
          </p:cNvPr>
          <p:cNvSpPr>
            <a:spLocks noGrp="1"/>
          </p:cNvSpPr>
          <p:nvPr>
            <p:ph type="title"/>
          </p:nvPr>
        </p:nvSpPr>
        <p:spPr/>
        <p:txBody>
          <a:bodyPr>
            <a:normAutofit fontScale="90000"/>
          </a:bodyPr>
          <a:lstStyle/>
          <a:p>
            <a:r>
              <a:rPr lang="en-US" sz="3200" b="1" dirty="0"/>
              <a:t>Adding functions to the system became increasingly difficult.  </a:t>
            </a:r>
            <a:br>
              <a:rPr lang="en-US" sz="1800" dirty="0"/>
            </a:br>
            <a:br>
              <a:rPr lang="en-US" sz="1800" dirty="0"/>
            </a:br>
            <a:r>
              <a:rPr lang="en-US" sz="2800" b="1" dirty="0"/>
              <a:t>The problem arises from the need to coordinate information between processes both in the gateway device and the cloud.</a:t>
            </a:r>
          </a:p>
        </p:txBody>
      </p:sp>
      <p:sp>
        <p:nvSpPr>
          <p:cNvPr id="2" name="Text Placeholder 1">
            <a:extLst>
              <a:ext uri="{FF2B5EF4-FFF2-40B4-BE49-F238E27FC236}">
                <a16:creationId xmlns:a16="http://schemas.microsoft.com/office/drawing/2014/main" id="{03C3021A-34F4-4918-BCB8-237208260240}"/>
              </a:ext>
            </a:extLst>
          </p:cNvPr>
          <p:cNvSpPr>
            <a:spLocks noGrp="1"/>
          </p:cNvSpPr>
          <p:nvPr>
            <p:ph type="body" idx="1"/>
          </p:nvPr>
        </p:nvSpPr>
        <p:spPr/>
        <p:txBody>
          <a:bodyPr/>
          <a:lstStyle/>
          <a:p>
            <a:r>
              <a:rPr lang="en-US" dirty="0"/>
              <a:t>Storing Configuration Data in XML Table or JSON Document</a:t>
            </a:r>
          </a:p>
        </p:txBody>
      </p:sp>
      <p:sp>
        <p:nvSpPr>
          <p:cNvPr id="3" name="Text Placeholder 2">
            <a:extLst>
              <a:ext uri="{FF2B5EF4-FFF2-40B4-BE49-F238E27FC236}">
                <a16:creationId xmlns:a16="http://schemas.microsoft.com/office/drawing/2014/main" id="{7F45EE9C-7730-4D42-85DA-AF3E61321C55}"/>
              </a:ext>
            </a:extLst>
          </p:cNvPr>
          <p:cNvSpPr>
            <a:spLocks noGrp="1"/>
          </p:cNvSpPr>
          <p:nvPr>
            <p:ph type="body" sz="quarter" idx="3"/>
          </p:nvPr>
        </p:nvSpPr>
        <p:spPr/>
        <p:txBody>
          <a:bodyPr/>
          <a:lstStyle/>
          <a:p>
            <a:r>
              <a:rPr lang="en-US" dirty="0"/>
              <a:t>Store Configuration Data in a Graph Format</a:t>
            </a:r>
          </a:p>
        </p:txBody>
      </p:sp>
      <p:sp>
        <p:nvSpPr>
          <p:cNvPr id="9" name="TextBox 8">
            <a:extLst>
              <a:ext uri="{FF2B5EF4-FFF2-40B4-BE49-F238E27FC236}">
                <a16:creationId xmlns:a16="http://schemas.microsoft.com/office/drawing/2014/main" id="{F123B7FC-42D1-4F04-9D1F-43ECABBD54A6}"/>
              </a:ext>
            </a:extLst>
          </p:cNvPr>
          <p:cNvSpPr txBox="1"/>
          <p:nvPr/>
        </p:nvSpPr>
        <p:spPr>
          <a:xfrm>
            <a:off x="1116992" y="3334549"/>
            <a:ext cx="1965686" cy="646331"/>
          </a:xfrm>
          <a:prstGeom prst="rect">
            <a:avLst/>
          </a:prstGeom>
          <a:noFill/>
          <a:ln>
            <a:solidFill>
              <a:schemeClr val="tx1"/>
            </a:solidFill>
          </a:ln>
        </p:spPr>
        <p:txBody>
          <a:bodyPr wrap="square" rtlCol="0">
            <a:spAutoFit/>
          </a:bodyPr>
          <a:lstStyle/>
          <a:p>
            <a:r>
              <a:rPr lang="en-US" dirty="0"/>
              <a:t>Json or XML Document</a:t>
            </a:r>
          </a:p>
        </p:txBody>
      </p:sp>
      <p:sp>
        <p:nvSpPr>
          <p:cNvPr id="10" name="TextBox 9">
            <a:extLst>
              <a:ext uri="{FF2B5EF4-FFF2-40B4-BE49-F238E27FC236}">
                <a16:creationId xmlns:a16="http://schemas.microsoft.com/office/drawing/2014/main" id="{B18D6A58-DFE6-4CEF-A21B-80986EA84DF5}"/>
              </a:ext>
            </a:extLst>
          </p:cNvPr>
          <p:cNvSpPr txBox="1"/>
          <p:nvPr/>
        </p:nvSpPr>
        <p:spPr>
          <a:xfrm>
            <a:off x="906187" y="4659607"/>
            <a:ext cx="2387296" cy="1477328"/>
          </a:xfrm>
          <a:prstGeom prst="rect">
            <a:avLst/>
          </a:prstGeom>
          <a:noFill/>
        </p:spPr>
        <p:txBody>
          <a:bodyPr wrap="square" rtlCol="0">
            <a:spAutoFit/>
          </a:bodyPr>
          <a:lstStyle/>
          <a:p>
            <a:r>
              <a:rPr lang="en-US" dirty="0"/>
              <a:t>The Structure of the Document is need to be know to extract information from Document</a:t>
            </a:r>
          </a:p>
        </p:txBody>
      </p:sp>
      <p:cxnSp>
        <p:nvCxnSpPr>
          <p:cNvPr id="14" name="Straight Arrow Connector 13">
            <a:extLst>
              <a:ext uri="{FF2B5EF4-FFF2-40B4-BE49-F238E27FC236}">
                <a16:creationId xmlns:a16="http://schemas.microsoft.com/office/drawing/2014/main" id="{1BE6A507-31EB-4686-BDCC-CE4AE101F70E}"/>
              </a:ext>
            </a:extLst>
          </p:cNvPr>
          <p:cNvCxnSpPr/>
          <p:nvPr/>
        </p:nvCxnSpPr>
        <p:spPr>
          <a:xfrm flipV="1">
            <a:off x="1768570" y="4029931"/>
            <a:ext cx="82132" cy="547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C6229D-B6F4-4E45-A64E-001F4C0EB04F}"/>
              </a:ext>
            </a:extLst>
          </p:cNvPr>
          <p:cNvSpPr/>
          <p:nvPr/>
        </p:nvSpPr>
        <p:spPr>
          <a:xfrm>
            <a:off x="7145461" y="3197662"/>
            <a:ext cx="629677" cy="350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5643236-F5F1-488D-9CC2-67BD205EAFE4}"/>
              </a:ext>
            </a:extLst>
          </p:cNvPr>
          <p:cNvSpPr/>
          <p:nvPr/>
        </p:nvSpPr>
        <p:spPr>
          <a:xfrm>
            <a:off x="6252963" y="4150390"/>
            <a:ext cx="607775" cy="427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0B6AED4-6727-4059-BB5D-70E01125B121}"/>
              </a:ext>
            </a:extLst>
          </p:cNvPr>
          <p:cNvSpPr/>
          <p:nvPr/>
        </p:nvSpPr>
        <p:spPr>
          <a:xfrm>
            <a:off x="7460299" y="4090160"/>
            <a:ext cx="706333" cy="427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7F61BF-5F81-4770-B040-77B01FFCD656}"/>
              </a:ext>
            </a:extLst>
          </p:cNvPr>
          <p:cNvSpPr/>
          <p:nvPr/>
        </p:nvSpPr>
        <p:spPr>
          <a:xfrm>
            <a:off x="5409744" y="5176837"/>
            <a:ext cx="762456" cy="402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4836E86-72F9-4F04-8675-77F5B6097634}"/>
              </a:ext>
            </a:extLst>
          </p:cNvPr>
          <p:cNvSpPr/>
          <p:nvPr/>
        </p:nvSpPr>
        <p:spPr>
          <a:xfrm>
            <a:off x="6608867" y="5176837"/>
            <a:ext cx="678956" cy="402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CC57066C-15C1-47FE-827F-7910DC45B900}"/>
              </a:ext>
            </a:extLst>
          </p:cNvPr>
          <p:cNvCxnSpPr>
            <a:stCxn id="15" idx="4"/>
            <a:endCxn id="16" idx="7"/>
          </p:cNvCxnSpPr>
          <p:nvPr/>
        </p:nvCxnSpPr>
        <p:spPr>
          <a:xfrm flipH="1">
            <a:off x="6771731" y="3548091"/>
            <a:ext cx="688569" cy="66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7031EF-2509-4516-B3CD-C293DEFD020A}"/>
              </a:ext>
            </a:extLst>
          </p:cNvPr>
          <p:cNvCxnSpPr>
            <a:stCxn id="15" idx="5"/>
            <a:endCxn id="17" idx="0"/>
          </p:cNvCxnSpPr>
          <p:nvPr/>
        </p:nvCxnSpPr>
        <p:spPr>
          <a:xfrm>
            <a:off x="7682924" y="3496772"/>
            <a:ext cx="130542" cy="593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8B110D-2CDA-4951-80D5-B4B72FA7094C}"/>
              </a:ext>
            </a:extLst>
          </p:cNvPr>
          <p:cNvCxnSpPr>
            <a:endCxn id="18" idx="7"/>
          </p:cNvCxnSpPr>
          <p:nvPr/>
        </p:nvCxnSpPr>
        <p:spPr>
          <a:xfrm flipH="1">
            <a:off x="6060541" y="4577475"/>
            <a:ext cx="269078" cy="658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0A0DEA-87BD-465E-BE47-2E68C1849C6C}"/>
              </a:ext>
            </a:extLst>
          </p:cNvPr>
          <p:cNvCxnSpPr>
            <a:stCxn id="16" idx="4"/>
            <a:endCxn id="19" idx="0"/>
          </p:cNvCxnSpPr>
          <p:nvPr/>
        </p:nvCxnSpPr>
        <p:spPr>
          <a:xfrm>
            <a:off x="6556851" y="4577475"/>
            <a:ext cx="391494" cy="59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C1E53B5-35BB-47B8-B620-EA74A0305AB6}"/>
              </a:ext>
            </a:extLst>
          </p:cNvPr>
          <p:cNvSpPr txBox="1"/>
          <p:nvPr/>
        </p:nvSpPr>
        <p:spPr>
          <a:xfrm>
            <a:off x="7227593" y="4738549"/>
            <a:ext cx="4409349" cy="1754326"/>
          </a:xfrm>
          <a:prstGeom prst="rect">
            <a:avLst/>
          </a:prstGeom>
          <a:noFill/>
        </p:spPr>
        <p:txBody>
          <a:bodyPr wrap="none" rtlCol="0">
            <a:spAutoFit/>
          </a:bodyPr>
          <a:lstStyle/>
          <a:p>
            <a:r>
              <a:rPr lang="en-US" dirty="0"/>
              <a:t>Information can be extracted</a:t>
            </a:r>
          </a:p>
          <a:p>
            <a:r>
              <a:rPr lang="en-US" dirty="0"/>
              <a:t>with the graph query language</a:t>
            </a:r>
          </a:p>
          <a:p>
            <a:r>
              <a:rPr lang="en-US" dirty="0"/>
              <a:t>and </a:t>
            </a:r>
            <a:r>
              <a:rPr lang="en-US" b="1" dirty="0"/>
              <a:t>a few search terms</a:t>
            </a:r>
            <a:r>
              <a:rPr lang="en-US" dirty="0"/>
              <a:t>.</a:t>
            </a:r>
          </a:p>
          <a:p>
            <a:endParaRPr lang="en-US" dirty="0"/>
          </a:p>
          <a:p>
            <a:r>
              <a:rPr lang="en-US" b="1" dirty="0"/>
              <a:t>The structure of the graph is not needed</a:t>
            </a:r>
          </a:p>
          <a:p>
            <a:r>
              <a:rPr lang="en-US" b="1" dirty="0"/>
              <a:t>To be totally understood by the user process</a:t>
            </a:r>
          </a:p>
        </p:txBody>
      </p:sp>
      <p:cxnSp>
        <p:nvCxnSpPr>
          <p:cNvPr id="30" name="Straight Arrow Connector 29">
            <a:extLst>
              <a:ext uri="{FF2B5EF4-FFF2-40B4-BE49-F238E27FC236}">
                <a16:creationId xmlns:a16="http://schemas.microsoft.com/office/drawing/2014/main" id="{BDD9FBA3-4E34-44EC-AAAE-3769368665C9}"/>
              </a:ext>
            </a:extLst>
          </p:cNvPr>
          <p:cNvCxnSpPr/>
          <p:nvPr/>
        </p:nvCxnSpPr>
        <p:spPr>
          <a:xfrm flipH="1" flipV="1">
            <a:off x="8288461" y="4363932"/>
            <a:ext cx="417503" cy="21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39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4E0F-35F7-4C78-9DD4-5F1B880CECFB}"/>
              </a:ext>
            </a:extLst>
          </p:cNvPr>
          <p:cNvSpPr>
            <a:spLocks noGrp="1"/>
          </p:cNvSpPr>
          <p:nvPr>
            <p:ph type="title"/>
          </p:nvPr>
        </p:nvSpPr>
        <p:spPr/>
        <p:txBody>
          <a:bodyPr/>
          <a:lstStyle/>
          <a:p>
            <a:r>
              <a:rPr lang="en-US" dirty="0"/>
              <a:t>As a Sanity Check, Graphical Data Bases Are Appearing In Conventional SCADA Systems.</a:t>
            </a:r>
          </a:p>
        </p:txBody>
      </p:sp>
      <p:sp>
        <p:nvSpPr>
          <p:cNvPr id="3" name="Content Placeholder 2">
            <a:extLst>
              <a:ext uri="{FF2B5EF4-FFF2-40B4-BE49-F238E27FC236}">
                <a16:creationId xmlns:a16="http://schemas.microsoft.com/office/drawing/2014/main" id="{A5FE9FBD-855B-47CD-A5BE-CD3EF2464307}"/>
              </a:ext>
            </a:extLst>
          </p:cNvPr>
          <p:cNvSpPr>
            <a:spLocks noGrp="1"/>
          </p:cNvSpPr>
          <p:nvPr>
            <p:ph idx="1"/>
          </p:nvPr>
        </p:nvSpPr>
        <p:spPr/>
        <p:txBody>
          <a:bodyPr>
            <a:normAutofit lnSpcReduction="10000"/>
          </a:bodyPr>
          <a:lstStyle/>
          <a:p>
            <a:r>
              <a:rPr lang="en-US" dirty="0"/>
              <a:t>Redis Cluster is used in a Chinese Electric Utility Company as described in the following paper.</a:t>
            </a:r>
          </a:p>
          <a:p>
            <a:pPr lvl="1"/>
            <a:r>
              <a:rPr lang="en-US" dirty="0">
                <a:hlinkClick r:id="rId2"/>
              </a:rPr>
              <a:t>http://dpi-proceedings.com/index.php/dtcse/article/view/5316/4939</a:t>
            </a:r>
            <a:endParaRPr lang="en-US" dirty="0"/>
          </a:p>
          <a:p>
            <a:r>
              <a:rPr lang="en-US" dirty="0"/>
              <a:t>In this paper the Key Design for the Redis Database is governed by IEC61970 standard.</a:t>
            </a:r>
          </a:p>
          <a:p>
            <a:r>
              <a:rPr lang="en-US" dirty="0"/>
              <a:t>A description of the of the IEC61970 can be seen at the following link.</a:t>
            </a:r>
          </a:p>
          <a:p>
            <a:pPr lvl="1"/>
            <a:r>
              <a:rPr lang="en-US" dirty="0">
                <a:hlinkClick r:id="rId3"/>
              </a:rPr>
              <a:t>http://citeseerx.ist.psu.edu/viewdoc/download?doi=10.1.1.112.4648&amp;rep=rep1&amp;type=pdf</a:t>
            </a:r>
            <a:endParaRPr lang="en-US" dirty="0"/>
          </a:p>
          <a:p>
            <a:pPr lvl="1"/>
            <a:r>
              <a:rPr lang="en-US" dirty="0"/>
              <a:t>RDF is used to describe system model and XML is used to describe node properties.</a:t>
            </a:r>
          </a:p>
          <a:p>
            <a:r>
              <a:rPr lang="en-US" dirty="0"/>
              <a:t>The IEC61970 model is a natural model for a graphical Database.</a:t>
            </a:r>
          </a:p>
          <a:p>
            <a:pPr lvl="1"/>
            <a:endParaRPr lang="en-US" dirty="0"/>
          </a:p>
        </p:txBody>
      </p:sp>
    </p:spTree>
    <p:extLst>
      <p:ext uri="{BB962C8B-B14F-4D97-AF65-F5344CB8AC3E}">
        <p14:creationId xmlns:p14="http://schemas.microsoft.com/office/powerpoint/2010/main" val="254181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6B05-D6AA-44A6-8342-208FDC4341A7}"/>
              </a:ext>
            </a:extLst>
          </p:cNvPr>
          <p:cNvSpPr>
            <a:spLocks noGrp="1"/>
          </p:cNvSpPr>
          <p:nvPr>
            <p:ph type="title"/>
          </p:nvPr>
        </p:nvSpPr>
        <p:spPr>
          <a:xfrm>
            <a:off x="808812" y="397978"/>
            <a:ext cx="10515600" cy="1325563"/>
          </a:xfrm>
        </p:spPr>
        <p:txBody>
          <a:bodyPr/>
          <a:lstStyle/>
          <a:p>
            <a:r>
              <a:rPr lang="en-US" dirty="0"/>
              <a:t>Nature of Graph – SNMP on Steroids</a:t>
            </a:r>
          </a:p>
        </p:txBody>
      </p:sp>
      <p:sp>
        <p:nvSpPr>
          <p:cNvPr id="4" name="Oval 3">
            <a:extLst>
              <a:ext uri="{FF2B5EF4-FFF2-40B4-BE49-F238E27FC236}">
                <a16:creationId xmlns:a16="http://schemas.microsoft.com/office/drawing/2014/main" id="{0B805CDF-D4C7-4A96-AAAD-C6436BE2CC6E}"/>
              </a:ext>
            </a:extLst>
          </p:cNvPr>
          <p:cNvSpPr/>
          <p:nvPr/>
        </p:nvSpPr>
        <p:spPr>
          <a:xfrm>
            <a:off x="6877164" y="1899981"/>
            <a:ext cx="481840" cy="388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CE04A5D-F0D4-4736-9ECD-35B3C2E3DE92}"/>
              </a:ext>
            </a:extLst>
          </p:cNvPr>
          <p:cNvSpPr/>
          <p:nvPr/>
        </p:nvSpPr>
        <p:spPr>
          <a:xfrm>
            <a:off x="6096000" y="2578937"/>
            <a:ext cx="447162" cy="38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FE1BA7C-1F67-4AB2-B9AE-31E3B54EC9B5}"/>
              </a:ext>
            </a:extLst>
          </p:cNvPr>
          <p:cNvSpPr/>
          <p:nvPr/>
        </p:nvSpPr>
        <p:spPr>
          <a:xfrm>
            <a:off x="7693006" y="2578937"/>
            <a:ext cx="394232" cy="38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533923EB-7EA0-41E1-9D5F-118700B9B0D8}"/>
              </a:ext>
            </a:extLst>
          </p:cNvPr>
          <p:cNvCxnSpPr>
            <a:stCxn id="4" idx="3"/>
            <a:endCxn id="5" idx="7"/>
          </p:cNvCxnSpPr>
          <p:nvPr/>
        </p:nvCxnSpPr>
        <p:spPr>
          <a:xfrm flipH="1">
            <a:off x="6477677" y="2231806"/>
            <a:ext cx="470051" cy="404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AAC130-0D15-4395-AFFE-10135CAE851C}"/>
              </a:ext>
            </a:extLst>
          </p:cNvPr>
          <p:cNvCxnSpPr>
            <a:stCxn id="4" idx="5"/>
            <a:endCxn id="6" idx="1"/>
          </p:cNvCxnSpPr>
          <p:nvPr/>
        </p:nvCxnSpPr>
        <p:spPr>
          <a:xfrm>
            <a:off x="7288440" y="2231806"/>
            <a:ext cx="462300" cy="404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F635C8-DA6F-4ABC-ABDC-F49995849D54}"/>
              </a:ext>
            </a:extLst>
          </p:cNvPr>
          <p:cNvCxnSpPr>
            <a:stCxn id="5" idx="5"/>
          </p:cNvCxnSpPr>
          <p:nvPr/>
        </p:nvCxnSpPr>
        <p:spPr>
          <a:xfrm>
            <a:off x="6477677" y="2910761"/>
            <a:ext cx="399487" cy="57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C9B19C-9D6C-4B84-AC38-DAAA1663C997}"/>
              </a:ext>
            </a:extLst>
          </p:cNvPr>
          <p:cNvCxnSpPr/>
          <p:nvPr/>
        </p:nvCxnSpPr>
        <p:spPr>
          <a:xfrm flipH="1">
            <a:off x="5894321" y="2983000"/>
            <a:ext cx="281986" cy="44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4DC92C4-1C87-4648-80DF-5CDBBBDB1040}"/>
              </a:ext>
            </a:extLst>
          </p:cNvPr>
          <p:cNvSpPr/>
          <p:nvPr/>
        </p:nvSpPr>
        <p:spPr>
          <a:xfrm>
            <a:off x="5650663" y="3429000"/>
            <a:ext cx="487315" cy="502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550A542-4C51-48F8-B637-F1785423B27D}"/>
              </a:ext>
            </a:extLst>
          </p:cNvPr>
          <p:cNvSpPr/>
          <p:nvPr/>
        </p:nvSpPr>
        <p:spPr>
          <a:xfrm>
            <a:off x="6688261" y="3489229"/>
            <a:ext cx="377806" cy="442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4945CE4-3D26-4973-85DF-B876CCCB5B3D}"/>
              </a:ext>
            </a:extLst>
          </p:cNvPr>
          <p:cNvSpPr/>
          <p:nvPr/>
        </p:nvSpPr>
        <p:spPr>
          <a:xfrm>
            <a:off x="4889576" y="4593902"/>
            <a:ext cx="383281" cy="432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17EACCA-11CC-4FAC-AC5F-67012815A135}"/>
              </a:ext>
            </a:extLst>
          </p:cNvPr>
          <p:cNvSpPr/>
          <p:nvPr/>
        </p:nvSpPr>
        <p:spPr>
          <a:xfrm>
            <a:off x="5705418" y="4593902"/>
            <a:ext cx="553020" cy="432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BF54373-015D-4361-8856-F0229F42EC97}"/>
              </a:ext>
            </a:extLst>
          </p:cNvPr>
          <p:cNvSpPr/>
          <p:nvPr/>
        </p:nvSpPr>
        <p:spPr>
          <a:xfrm>
            <a:off x="6688261" y="4725313"/>
            <a:ext cx="481840" cy="388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EA355D0D-910C-4B82-8CB3-402BE17420FD}"/>
              </a:ext>
            </a:extLst>
          </p:cNvPr>
          <p:cNvCxnSpPr>
            <a:stCxn id="39" idx="5"/>
            <a:endCxn id="43" idx="1"/>
          </p:cNvCxnSpPr>
          <p:nvPr/>
        </p:nvCxnSpPr>
        <p:spPr>
          <a:xfrm>
            <a:off x="6066612" y="3857801"/>
            <a:ext cx="692213" cy="92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C9D8E27-3EED-464A-9562-62F1F832CAA9}"/>
              </a:ext>
            </a:extLst>
          </p:cNvPr>
          <p:cNvCxnSpPr>
            <a:endCxn id="42" idx="1"/>
          </p:cNvCxnSpPr>
          <p:nvPr/>
        </p:nvCxnSpPr>
        <p:spPr>
          <a:xfrm flipH="1">
            <a:off x="5786406" y="4007468"/>
            <a:ext cx="36734" cy="64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1DBB5AE-0CDD-450B-BCE1-F75ED7682D71}"/>
              </a:ext>
            </a:extLst>
          </p:cNvPr>
          <p:cNvCxnSpPr>
            <a:stCxn id="39" idx="3"/>
            <a:endCxn id="41" idx="7"/>
          </p:cNvCxnSpPr>
          <p:nvPr/>
        </p:nvCxnSpPr>
        <p:spPr>
          <a:xfrm flipH="1">
            <a:off x="5216727" y="3857801"/>
            <a:ext cx="505302" cy="7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628132F-4489-4C43-B204-3F81D033EC47}"/>
              </a:ext>
            </a:extLst>
          </p:cNvPr>
          <p:cNvSpPr/>
          <p:nvPr/>
        </p:nvSpPr>
        <p:spPr>
          <a:xfrm>
            <a:off x="1722028" y="3238043"/>
            <a:ext cx="487315" cy="502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A3F9426-5421-4B42-9D25-47B4F5D1598B}"/>
              </a:ext>
            </a:extLst>
          </p:cNvPr>
          <p:cNvSpPr/>
          <p:nvPr/>
        </p:nvSpPr>
        <p:spPr>
          <a:xfrm>
            <a:off x="960941" y="4402945"/>
            <a:ext cx="383281" cy="432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DB671EEA-FEE4-40BC-A796-43CCF079FBF4}"/>
              </a:ext>
            </a:extLst>
          </p:cNvPr>
          <p:cNvSpPr/>
          <p:nvPr/>
        </p:nvSpPr>
        <p:spPr>
          <a:xfrm>
            <a:off x="1776783" y="4402945"/>
            <a:ext cx="553020" cy="432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E3F2E85-5DF8-4F29-AB20-9460D7C11948}"/>
              </a:ext>
            </a:extLst>
          </p:cNvPr>
          <p:cNvSpPr/>
          <p:nvPr/>
        </p:nvSpPr>
        <p:spPr>
          <a:xfrm>
            <a:off x="2759626" y="4534356"/>
            <a:ext cx="481840" cy="388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D35A219C-3643-44D0-8191-89B4E1F0F283}"/>
              </a:ext>
            </a:extLst>
          </p:cNvPr>
          <p:cNvCxnSpPr>
            <a:cxnSpLocks/>
            <a:stCxn id="47" idx="5"/>
            <a:endCxn id="51" idx="1"/>
          </p:cNvCxnSpPr>
          <p:nvPr/>
        </p:nvCxnSpPr>
        <p:spPr>
          <a:xfrm>
            <a:off x="2137977" y="3666844"/>
            <a:ext cx="692213" cy="924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0DB44CD-2141-4C85-A6DB-90915AF18494}"/>
              </a:ext>
            </a:extLst>
          </p:cNvPr>
          <p:cNvCxnSpPr>
            <a:cxnSpLocks/>
            <a:endCxn id="50" idx="1"/>
          </p:cNvCxnSpPr>
          <p:nvPr/>
        </p:nvCxnSpPr>
        <p:spPr>
          <a:xfrm flipH="1">
            <a:off x="1857771" y="3816511"/>
            <a:ext cx="36734" cy="64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F271997-DFCF-4A90-8326-441E8A8FC5B9}"/>
              </a:ext>
            </a:extLst>
          </p:cNvPr>
          <p:cNvCxnSpPr>
            <a:cxnSpLocks/>
            <a:stCxn id="47" idx="3"/>
            <a:endCxn id="49" idx="7"/>
          </p:cNvCxnSpPr>
          <p:nvPr/>
        </p:nvCxnSpPr>
        <p:spPr>
          <a:xfrm flipH="1">
            <a:off x="1288092" y="3666844"/>
            <a:ext cx="505302" cy="7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F37569-2427-401A-B76C-D88EDA8DB35E}"/>
              </a:ext>
            </a:extLst>
          </p:cNvPr>
          <p:cNvCxnSpPr>
            <a:cxnSpLocks/>
          </p:cNvCxnSpPr>
          <p:nvPr/>
        </p:nvCxnSpPr>
        <p:spPr>
          <a:xfrm>
            <a:off x="2315527" y="3376472"/>
            <a:ext cx="3153851" cy="20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929F653-21FA-46A1-801F-8E7EFD8096EB}"/>
              </a:ext>
            </a:extLst>
          </p:cNvPr>
          <p:cNvSpPr txBox="1"/>
          <p:nvPr/>
        </p:nvSpPr>
        <p:spPr>
          <a:xfrm>
            <a:off x="726869" y="2378556"/>
            <a:ext cx="1946367" cy="369332"/>
          </a:xfrm>
          <a:prstGeom prst="rect">
            <a:avLst/>
          </a:prstGeom>
          <a:noFill/>
        </p:spPr>
        <p:txBody>
          <a:bodyPr wrap="none" rtlCol="0">
            <a:spAutoFit/>
          </a:bodyPr>
          <a:lstStyle/>
          <a:p>
            <a:r>
              <a:rPr lang="en-US" dirty="0"/>
              <a:t>Edge Device Graph</a:t>
            </a:r>
          </a:p>
        </p:txBody>
      </p:sp>
      <p:sp>
        <p:nvSpPr>
          <p:cNvPr id="59" name="TextBox 58">
            <a:extLst>
              <a:ext uri="{FF2B5EF4-FFF2-40B4-BE49-F238E27FC236}">
                <a16:creationId xmlns:a16="http://schemas.microsoft.com/office/drawing/2014/main" id="{4DD8D5A5-864B-4828-828B-B088BB70F036}"/>
              </a:ext>
            </a:extLst>
          </p:cNvPr>
          <p:cNvSpPr txBox="1"/>
          <p:nvPr/>
        </p:nvSpPr>
        <p:spPr>
          <a:xfrm>
            <a:off x="7750740" y="1723541"/>
            <a:ext cx="1354923" cy="369332"/>
          </a:xfrm>
          <a:prstGeom prst="rect">
            <a:avLst/>
          </a:prstGeom>
          <a:noFill/>
        </p:spPr>
        <p:txBody>
          <a:bodyPr wrap="none" rtlCol="0">
            <a:spAutoFit/>
          </a:bodyPr>
          <a:lstStyle/>
          <a:p>
            <a:r>
              <a:rPr lang="en-US" dirty="0"/>
              <a:t>Cloud Graph</a:t>
            </a:r>
          </a:p>
        </p:txBody>
      </p:sp>
      <p:sp>
        <p:nvSpPr>
          <p:cNvPr id="60" name="TextBox 59">
            <a:extLst>
              <a:ext uri="{FF2B5EF4-FFF2-40B4-BE49-F238E27FC236}">
                <a16:creationId xmlns:a16="http://schemas.microsoft.com/office/drawing/2014/main" id="{D2BD2596-EB99-4D25-A48B-F3A0FA62BE1A}"/>
              </a:ext>
            </a:extLst>
          </p:cNvPr>
          <p:cNvSpPr txBox="1"/>
          <p:nvPr/>
        </p:nvSpPr>
        <p:spPr>
          <a:xfrm flipH="1">
            <a:off x="2001476" y="5379851"/>
            <a:ext cx="8746830" cy="1569660"/>
          </a:xfrm>
          <a:prstGeom prst="rect">
            <a:avLst/>
          </a:prstGeom>
          <a:noFill/>
        </p:spPr>
        <p:txBody>
          <a:bodyPr wrap="square" rtlCol="0">
            <a:spAutoFit/>
          </a:bodyPr>
          <a:lstStyle/>
          <a:p>
            <a:r>
              <a:rPr lang="en-US" sz="4800" dirty="0"/>
              <a:t>Edge Device Graph is a Subgraph of the Cloud Graph</a:t>
            </a:r>
          </a:p>
        </p:txBody>
      </p:sp>
      <p:sp>
        <p:nvSpPr>
          <p:cNvPr id="7" name="TextBox 6">
            <a:extLst>
              <a:ext uri="{FF2B5EF4-FFF2-40B4-BE49-F238E27FC236}">
                <a16:creationId xmlns:a16="http://schemas.microsoft.com/office/drawing/2014/main" id="{F48F8D83-2BCB-47CD-89FB-B99B9A7C83E9}"/>
              </a:ext>
            </a:extLst>
          </p:cNvPr>
          <p:cNvSpPr txBox="1"/>
          <p:nvPr/>
        </p:nvSpPr>
        <p:spPr>
          <a:xfrm>
            <a:off x="7474527" y="3666844"/>
            <a:ext cx="4606637" cy="646331"/>
          </a:xfrm>
          <a:prstGeom prst="rect">
            <a:avLst/>
          </a:prstGeom>
          <a:solidFill>
            <a:schemeClr val="bg2"/>
          </a:solidFill>
          <a:ln>
            <a:solidFill>
              <a:schemeClr val="tx1"/>
            </a:solidFill>
          </a:ln>
        </p:spPr>
        <p:txBody>
          <a:bodyPr wrap="square" rtlCol="0">
            <a:spAutoFit/>
          </a:bodyPr>
          <a:lstStyle/>
          <a:p>
            <a:r>
              <a:rPr lang="en-US" dirty="0"/>
              <a:t>Makes it easier to push changes from cloud to IOT device and from IOT device to cloud</a:t>
            </a:r>
          </a:p>
        </p:txBody>
      </p:sp>
    </p:spTree>
    <p:extLst>
      <p:ext uri="{BB962C8B-B14F-4D97-AF65-F5344CB8AC3E}">
        <p14:creationId xmlns:p14="http://schemas.microsoft.com/office/powerpoint/2010/main" val="196945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9030-5A8E-49F8-BAB6-5289149371AE}"/>
              </a:ext>
            </a:extLst>
          </p:cNvPr>
          <p:cNvSpPr>
            <a:spLocks noGrp="1"/>
          </p:cNvSpPr>
          <p:nvPr>
            <p:ph type="title"/>
          </p:nvPr>
        </p:nvSpPr>
        <p:spPr/>
        <p:txBody>
          <a:bodyPr/>
          <a:lstStyle/>
          <a:p>
            <a:r>
              <a:rPr lang="en-US" dirty="0"/>
              <a:t>System Graph is Constructed at Startup</a:t>
            </a:r>
          </a:p>
        </p:txBody>
      </p:sp>
      <p:sp>
        <p:nvSpPr>
          <p:cNvPr id="3" name="Content Placeholder 2">
            <a:extLst>
              <a:ext uri="{FF2B5EF4-FFF2-40B4-BE49-F238E27FC236}">
                <a16:creationId xmlns:a16="http://schemas.microsoft.com/office/drawing/2014/main" id="{DC55887E-4FC7-4DD4-85F9-2951A06C0542}"/>
              </a:ext>
            </a:extLst>
          </p:cNvPr>
          <p:cNvSpPr>
            <a:spLocks noGrp="1"/>
          </p:cNvSpPr>
          <p:nvPr>
            <p:ph sz="half" idx="1"/>
          </p:nvPr>
        </p:nvSpPr>
        <p:spPr/>
        <p:txBody>
          <a:bodyPr>
            <a:normAutofit fontScale="92500" lnSpcReduction="10000"/>
          </a:bodyPr>
          <a:lstStyle/>
          <a:p>
            <a:r>
              <a:rPr lang="en-US" dirty="0"/>
              <a:t>Code scripts construct the system graph upon startup.</a:t>
            </a:r>
          </a:p>
          <a:p>
            <a:r>
              <a:rPr lang="en-US" dirty="0"/>
              <a:t>The construction is done in a modular manner.</a:t>
            </a:r>
          </a:p>
          <a:p>
            <a:r>
              <a:rPr lang="en-US" dirty="0"/>
              <a:t>The code is under configuration control and changes to the system graph can be tracked.</a:t>
            </a:r>
          </a:p>
          <a:p>
            <a:r>
              <a:rPr lang="en-US" dirty="0"/>
              <a:t>As a side note, with Grafana Dashboards, some organizations are using python scripts to setup dash board, which supports this type of graph construction.</a:t>
            </a:r>
          </a:p>
        </p:txBody>
      </p:sp>
      <p:sp>
        <p:nvSpPr>
          <p:cNvPr id="5" name="Oval 4">
            <a:extLst>
              <a:ext uri="{FF2B5EF4-FFF2-40B4-BE49-F238E27FC236}">
                <a16:creationId xmlns:a16="http://schemas.microsoft.com/office/drawing/2014/main" id="{B72458B5-8563-4CC1-8705-B9799148239B}"/>
              </a:ext>
            </a:extLst>
          </p:cNvPr>
          <p:cNvSpPr/>
          <p:nvPr/>
        </p:nvSpPr>
        <p:spPr>
          <a:xfrm>
            <a:off x="10377692" y="1606842"/>
            <a:ext cx="976108" cy="437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FB8357-757F-4A2E-A1B7-8AC119420698}"/>
              </a:ext>
            </a:extLst>
          </p:cNvPr>
          <p:cNvSpPr/>
          <p:nvPr/>
        </p:nvSpPr>
        <p:spPr>
          <a:xfrm>
            <a:off x="9261807" y="2660820"/>
            <a:ext cx="920009" cy="5385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0BE5918-E413-4CDA-9801-D35238A161EC}"/>
              </a:ext>
            </a:extLst>
          </p:cNvPr>
          <p:cNvSpPr/>
          <p:nvPr/>
        </p:nvSpPr>
        <p:spPr>
          <a:xfrm>
            <a:off x="6313381" y="4169496"/>
            <a:ext cx="756858" cy="510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DDE2B55-E9A4-4755-97B9-B186E9EE7BFD}"/>
              </a:ext>
            </a:extLst>
          </p:cNvPr>
          <p:cNvSpPr/>
          <p:nvPr/>
        </p:nvSpPr>
        <p:spPr>
          <a:xfrm>
            <a:off x="7393738" y="3451438"/>
            <a:ext cx="976108" cy="437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11A8908-BBDB-48C8-9C87-2B3754C32965}"/>
              </a:ext>
            </a:extLst>
          </p:cNvPr>
          <p:cNvSpPr/>
          <p:nvPr/>
        </p:nvSpPr>
        <p:spPr>
          <a:xfrm>
            <a:off x="6428264" y="5250786"/>
            <a:ext cx="756858" cy="34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63D0DA8-83AD-46C8-AFA9-836EB2EFE608}"/>
              </a:ext>
            </a:extLst>
          </p:cNvPr>
          <p:cNvSpPr/>
          <p:nvPr/>
        </p:nvSpPr>
        <p:spPr>
          <a:xfrm>
            <a:off x="7407995" y="5240970"/>
            <a:ext cx="756858" cy="34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B8B8018-AEFB-4C0F-9F82-9CDBB212754C}"/>
              </a:ext>
            </a:extLst>
          </p:cNvPr>
          <p:cNvSpPr/>
          <p:nvPr/>
        </p:nvSpPr>
        <p:spPr>
          <a:xfrm>
            <a:off x="5546356" y="5184871"/>
            <a:ext cx="756858" cy="34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68E81A5-6DC2-41E9-BFE9-6F6CD753E227}"/>
              </a:ext>
            </a:extLst>
          </p:cNvPr>
          <p:cNvSpPr/>
          <p:nvPr/>
        </p:nvSpPr>
        <p:spPr>
          <a:xfrm>
            <a:off x="7991417" y="4169495"/>
            <a:ext cx="756858" cy="510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5F8FA82B-988F-4DBA-8512-099C55F2BF52}"/>
              </a:ext>
            </a:extLst>
          </p:cNvPr>
          <p:cNvCxnSpPr>
            <a:stCxn id="5" idx="2"/>
            <a:endCxn id="6" idx="7"/>
          </p:cNvCxnSpPr>
          <p:nvPr/>
        </p:nvCxnSpPr>
        <p:spPr>
          <a:xfrm flipH="1">
            <a:off x="10047084" y="1825625"/>
            <a:ext cx="330608" cy="914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C51901-AEFC-44D8-83D0-5989499B0C1A}"/>
              </a:ext>
            </a:extLst>
          </p:cNvPr>
          <p:cNvCxnSpPr>
            <a:cxnSpLocks/>
            <a:stCxn id="6" idx="5"/>
            <a:endCxn id="8" idx="1"/>
          </p:cNvCxnSpPr>
          <p:nvPr/>
        </p:nvCxnSpPr>
        <p:spPr>
          <a:xfrm flipH="1">
            <a:off x="7536686" y="3120494"/>
            <a:ext cx="2510398" cy="395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D1E116-E07E-4E03-B8F2-959C86897CFD}"/>
              </a:ext>
            </a:extLst>
          </p:cNvPr>
          <p:cNvSpPr/>
          <p:nvPr/>
        </p:nvSpPr>
        <p:spPr>
          <a:xfrm>
            <a:off x="10672360" y="3502425"/>
            <a:ext cx="976108" cy="437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64DC2577-39EA-48D2-BA8C-0DA30E8DF9ED}"/>
              </a:ext>
            </a:extLst>
          </p:cNvPr>
          <p:cNvCxnSpPr>
            <a:cxnSpLocks/>
            <a:endCxn id="53" idx="0"/>
          </p:cNvCxnSpPr>
          <p:nvPr/>
        </p:nvCxnSpPr>
        <p:spPr>
          <a:xfrm>
            <a:off x="9763353" y="3137446"/>
            <a:ext cx="347700" cy="57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4D1E524-8830-466D-BC74-ADE9A59E978C}"/>
              </a:ext>
            </a:extLst>
          </p:cNvPr>
          <p:cNvCxnSpPr>
            <a:stCxn id="8" idx="2"/>
            <a:endCxn id="7" idx="7"/>
          </p:cNvCxnSpPr>
          <p:nvPr/>
        </p:nvCxnSpPr>
        <p:spPr>
          <a:xfrm flipH="1">
            <a:off x="6959400" y="3670221"/>
            <a:ext cx="434338" cy="57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893978C-C598-48F9-B67D-941E4FCFCDD6}"/>
              </a:ext>
            </a:extLst>
          </p:cNvPr>
          <p:cNvCxnSpPr>
            <a:stCxn id="8" idx="4"/>
            <a:endCxn id="13" idx="1"/>
          </p:cNvCxnSpPr>
          <p:nvPr/>
        </p:nvCxnSpPr>
        <p:spPr>
          <a:xfrm>
            <a:off x="7881792" y="3889004"/>
            <a:ext cx="220464" cy="35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EAE92C-702E-4058-9206-F282C9B7211F}"/>
              </a:ext>
            </a:extLst>
          </p:cNvPr>
          <p:cNvCxnSpPr>
            <a:stCxn id="7" idx="3"/>
          </p:cNvCxnSpPr>
          <p:nvPr/>
        </p:nvCxnSpPr>
        <p:spPr>
          <a:xfrm flipH="1">
            <a:off x="6071317" y="4605229"/>
            <a:ext cx="352903" cy="579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BD12CF1-4EA7-4445-B0EB-73CCB19E7E2C}"/>
              </a:ext>
            </a:extLst>
          </p:cNvPr>
          <p:cNvCxnSpPr>
            <a:stCxn id="7" idx="4"/>
            <a:endCxn id="9" idx="0"/>
          </p:cNvCxnSpPr>
          <p:nvPr/>
        </p:nvCxnSpPr>
        <p:spPr>
          <a:xfrm>
            <a:off x="6691810" y="4679989"/>
            <a:ext cx="114883" cy="570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93273B7-2646-453C-A61D-A3E445FCB60B}"/>
              </a:ext>
            </a:extLst>
          </p:cNvPr>
          <p:cNvCxnSpPr>
            <a:cxnSpLocks/>
            <a:stCxn id="7" idx="5"/>
          </p:cNvCxnSpPr>
          <p:nvPr/>
        </p:nvCxnSpPr>
        <p:spPr>
          <a:xfrm>
            <a:off x="6959400" y="4605229"/>
            <a:ext cx="708518" cy="635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2D6A484-5199-4113-98A1-A15CA0A8575F}"/>
              </a:ext>
            </a:extLst>
          </p:cNvPr>
          <p:cNvSpPr txBox="1"/>
          <p:nvPr/>
        </p:nvSpPr>
        <p:spPr>
          <a:xfrm>
            <a:off x="9507345" y="1666535"/>
            <a:ext cx="851130" cy="369332"/>
          </a:xfrm>
          <a:prstGeom prst="rect">
            <a:avLst/>
          </a:prstGeom>
          <a:noFill/>
        </p:spPr>
        <p:txBody>
          <a:bodyPr wrap="none" rtlCol="0">
            <a:spAutoFit/>
          </a:bodyPr>
          <a:lstStyle/>
          <a:p>
            <a:r>
              <a:rPr lang="en-US" dirty="0"/>
              <a:t>System</a:t>
            </a:r>
          </a:p>
        </p:txBody>
      </p:sp>
      <p:sp>
        <p:nvSpPr>
          <p:cNvPr id="45" name="TextBox 44">
            <a:extLst>
              <a:ext uri="{FF2B5EF4-FFF2-40B4-BE49-F238E27FC236}">
                <a16:creationId xmlns:a16="http://schemas.microsoft.com/office/drawing/2014/main" id="{74B0CBA1-1B8D-445A-96BB-683BC3B6F1B2}"/>
              </a:ext>
            </a:extLst>
          </p:cNvPr>
          <p:cNvSpPr txBox="1"/>
          <p:nvPr/>
        </p:nvSpPr>
        <p:spPr>
          <a:xfrm>
            <a:off x="8624296" y="2627105"/>
            <a:ext cx="533223" cy="369332"/>
          </a:xfrm>
          <a:prstGeom prst="rect">
            <a:avLst/>
          </a:prstGeom>
          <a:noFill/>
        </p:spPr>
        <p:txBody>
          <a:bodyPr wrap="none" rtlCol="0">
            <a:spAutoFit/>
          </a:bodyPr>
          <a:lstStyle/>
          <a:p>
            <a:r>
              <a:rPr lang="en-US" dirty="0"/>
              <a:t>Site</a:t>
            </a:r>
          </a:p>
        </p:txBody>
      </p:sp>
      <p:sp>
        <p:nvSpPr>
          <p:cNvPr id="46" name="TextBox 45">
            <a:extLst>
              <a:ext uri="{FF2B5EF4-FFF2-40B4-BE49-F238E27FC236}">
                <a16:creationId xmlns:a16="http://schemas.microsoft.com/office/drawing/2014/main" id="{58137507-F7B9-47B6-B74F-D567A91DD66B}"/>
              </a:ext>
            </a:extLst>
          </p:cNvPr>
          <p:cNvSpPr txBox="1"/>
          <p:nvPr/>
        </p:nvSpPr>
        <p:spPr>
          <a:xfrm>
            <a:off x="9544993" y="4397910"/>
            <a:ext cx="1334789" cy="369332"/>
          </a:xfrm>
          <a:prstGeom prst="rect">
            <a:avLst/>
          </a:prstGeom>
          <a:noFill/>
        </p:spPr>
        <p:txBody>
          <a:bodyPr wrap="none" rtlCol="0">
            <a:spAutoFit/>
          </a:bodyPr>
          <a:lstStyle/>
          <a:p>
            <a:r>
              <a:rPr lang="en-US" dirty="0"/>
              <a:t>Applications</a:t>
            </a:r>
          </a:p>
        </p:txBody>
      </p:sp>
      <p:sp>
        <p:nvSpPr>
          <p:cNvPr id="47" name="TextBox 46">
            <a:extLst>
              <a:ext uri="{FF2B5EF4-FFF2-40B4-BE49-F238E27FC236}">
                <a16:creationId xmlns:a16="http://schemas.microsoft.com/office/drawing/2014/main" id="{8257D012-0FEA-4124-9F51-1D5FF948CFDC}"/>
              </a:ext>
            </a:extLst>
          </p:cNvPr>
          <p:cNvSpPr txBox="1"/>
          <p:nvPr/>
        </p:nvSpPr>
        <p:spPr>
          <a:xfrm>
            <a:off x="6557875" y="3199362"/>
            <a:ext cx="1211998" cy="369332"/>
          </a:xfrm>
          <a:prstGeom prst="rect">
            <a:avLst/>
          </a:prstGeom>
          <a:noFill/>
        </p:spPr>
        <p:txBody>
          <a:bodyPr wrap="none" rtlCol="0">
            <a:spAutoFit/>
          </a:bodyPr>
          <a:lstStyle/>
          <a:p>
            <a:r>
              <a:rPr lang="en-US" dirty="0"/>
              <a:t>Controllers</a:t>
            </a:r>
          </a:p>
        </p:txBody>
      </p:sp>
      <p:sp>
        <p:nvSpPr>
          <p:cNvPr id="48" name="TextBox 47">
            <a:extLst>
              <a:ext uri="{FF2B5EF4-FFF2-40B4-BE49-F238E27FC236}">
                <a16:creationId xmlns:a16="http://schemas.microsoft.com/office/drawing/2014/main" id="{93BCC114-17ED-4282-BA22-AEE6C2B7673E}"/>
              </a:ext>
            </a:extLst>
          </p:cNvPr>
          <p:cNvSpPr txBox="1"/>
          <p:nvPr/>
        </p:nvSpPr>
        <p:spPr>
          <a:xfrm>
            <a:off x="5587257" y="3796836"/>
            <a:ext cx="1312154" cy="369332"/>
          </a:xfrm>
          <a:prstGeom prst="rect">
            <a:avLst/>
          </a:prstGeom>
          <a:noFill/>
        </p:spPr>
        <p:txBody>
          <a:bodyPr wrap="none" rtlCol="0">
            <a:spAutoFit/>
          </a:bodyPr>
          <a:lstStyle/>
          <a:p>
            <a:r>
              <a:rPr lang="en-US" dirty="0"/>
              <a:t>Controller A</a:t>
            </a:r>
          </a:p>
        </p:txBody>
      </p:sp>
      <p:sp>
        <p:nvSpPr>
          <p:cNvPr id="49" name="TextBox 48">
            <a:extLst>
              <a:ext uri="{FF2B5EF4-FFF2-40B4-BE49-F238E27FC236}">
                <a16:creationId xmlns:a16="http://schemas.microsoft.com/office/drawing/2014/main" id="{0D83FEB2-0446-47E8-A840-51FA9E6999D1}"/>
              </a:ext>
            </a:extLst>
          </p:cNvPr>
          <p:cNvSpPr txBox="1"/>
          <p:nvPr/>
        </p:nvSpPr>
        <p:spPr>
          <a:xfrm>
            <a:off x="6202342" y="5755668"/>
            <a:ext cx="1994841" cy="646331"/>
          </a:xfrm>
          <a:prstGeom prst="rect">
            <a:avLst/>
          </a:prstGeom>
          <a:noFill/>
        </p:spPr>
        <p:txBody>
          <a:bodyPr wrap="none" rtlCol="0">
            <a:spAutoFit/>
          </a:bodyPr>
          <a:lstStyle/>
          <a:p>
            <a:r>
              <a:rPr lang="en-US" dirty="0"/>
              <a:t>Attached Processes</a:t>
            </a:r>
          </a:p>
          <a:p>
            <a:r>
              <a:rPr lang="en-US" dirty="0"/>
              <a:t>To Controller A</a:t>
            </a:r>
          </a:p>
        </p:txBody>
      </p:sp>
      <p:sp>
        <p:nvSpPr>
          <p:cNvPr id="50" name="TextBox 49">
            <a:extLst>
              <a:ext uri="{FF2B5EF4-FFF2-40B4-BE49-F238E27FC236}">
                <a16:creationId xmlns:a16="http://schemas.microsoft.com/office/drawing/2014/main" id="{E158921D-39CF-4E24-B268-04ABD283CB7F}"/>
              </a:ext>
            </a:extLst>
          </p:cNvPr>
          <p:cNvSpPr txBox="1"/>
          <p:nvPr/>
        </p:nvSpPr>
        <p:spPr>
          <a:xfrm>
            <a:off x="8055183" y="3894126"/>
            <a:ext cx="1304140" cy="369332"/>
          </a:xfrm>
          <a:prstGeom prst="rect">
            <a:avLst/>
          </a:prstGeom>
          <a:noFill/>
        </p:spPr>
        <p:txBody>
          <a:bodyPr wrap="none" rtlCol="0">
            <a:spAutoFit/>
          </a:bodyPr>
          <a:lstStyle/>
          <a:p>
            <a:r>
              <a:rPr lang="en-US" dirty="0"/>
              <a:t>Controller B</a:t>
            </a:r>
          </a:p>
        </p:txBody>
      </p:sp>
      <p:sp>
        <p:nvSpPr>
          <p:cNvPr id="53" name="Oval 52">
            <a:extLst>
              <a:ext uri="{FF2B5EF4-FFF2-40B4-BE49-F238E27FC236}">
                <a16:creationId xmlns:a16="http://schemas.microsoft.com/office/drawing/2014/main" id="{FD390A92-CE3F-4F4D-9FA2-964D6CC4E16A}"/>
              </a:ext>
            </a:extLst>
          </p:cNvPr>
          <p:cNvSpPr/>
          <p:nvPr/>
        </p:nvSpPr>
        <p:spPr>
          <a:xfrm>
            <a:off x="9622999" y="3708587"/>
            <a:ext cx="976108" cy="437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Arrow Connector 54">
            <a:extLst>
              <a:ext uri="{FF2B5EF4-FFF2-40B4-BE49-F238E27FC236}">
                <a16:creationId xmlns:a16="http://schemas.microsoft.com/office/drawing/2014/main" id="{7085906C-3B90-4280-9B95-85A87759E699}"/>
              </a:ext>
            </a:extLst>
          </p:cNvPr>
          <p:cNvCxnSpPr>
            <a:stCxn id="6" idx="5"/>
            <a:endCxn id="25" idx="1"/>
          </p:cNvCxnSpPr>
          <p:nvPr/>
        </p:nvCxnSpPr>
        <p:spPr>
          <a:xfrm>
            <a:off x="10047084" y="3120494"/>
            <a:ext cx="768224" cy="446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6F0D742-AC83-4742-84B2-D0A171739C39}"/>
              </a:ext>
            </a:extLst>
          </p:cNvPr>
          <p:cNvSpPr txBox="1"/>
          <p:nvPr/>
        </p:nvSpPr>
        <p:spPr>
          <a:xfrm>
            <a:off x="10815308" y="4006137"/>
            <a:ext cx="1309141" cy="369332"/>
          </a:xfrm>
          <a:prstGeom prst="rect">
            <a:avLst/>
          </a:prstGeom>
          <a:noFill/>
        </p:spPr>
        <p:txBody>
          <a:bodyPr wrap="none" rtlCol="0">
            <a:spAutoFit/>
          </a:bodyPr>
          <a:lstStyle/>
          <a:p>
            <a:r>
              <a:rPr lang="en-US" dirty="0"/>
              <a:t>IOT_Control</a:t>
            </a:r>
          </a:p>
        </p:txBody>
      </p:sp>
    </p:spTree>
    <p:extLst>
      <p:ext uri="{BB962C8B-B14F-4D97-AF65-F5344CB8AC3E}">
        <p14:creationId xmlns:p14="http://schemas.microsoft.com/office/powerpoint/2010/main" val="218401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9B3A-50CF-4BDC-9E16-0CC2490EBFF0}"/>
              </a:ext>
            </a:extLst>
          </p:cNvPr>
          <p:cNvSpPr>
            <a:spLocks noGrp="1"/>
          </p:cNvSpPr>
          <p:nvPr>
            <p:ph type="title"/>
          </p:nvPr>
        </p:nvSpPr>
        <p:spPr/>
        <p:txBody>
          <a:bodyPr/>
          <a:lstStyle/>
          <a:p>
            <a:r>
              <a:rPr lang="en-US" dirty="0"/>
              <a:t>Brief Description of Our System</a:t>
            </a:r>
          </a:p>
        </p:txBody>
      </p:sp>
      <p:sp>
        <p:nvSpPr>
          <p:cNvPr id="5" name="Text Placeholder 4">
            <a:extLst>
              <a:ext uri="{FF2B5EF4-FFF2-40B4-BE49-F238E27FC236}">
                <a16:creationId xmlns:a16="http://schemas.microsoft.com/office/drawing/2014/main" id="{DBE202DD-7642-4FDC-B3F8-7761C3C914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664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60ADA-3BE2-40F1-8894-F715BBBA5C47}"/>
              </a:ext>
            </a:extLst>
          </p:cNvPr>
          <p:cNvSpPr>
            <a:spLocks noGrp="1"/>
          </p:cNvSpPr>
          <p:nvPr>
            <p:ph type="title"/>
          </p:nvPr>
        </p:nvSpPr>
        <p:spPr/>
        <p:txBody>
          <a:bodyPr/>
          <a:lstStyle/>
          <a:p>
            <a:r>
              <a:rPr lang="en-US" dirty="0"/>
              <a:t>The Graph Structure for around the weather stations</a:t>
            </a:r>
          </a:p>
        </p:txBody>
      </p:sp>
      <p:sp>
        <p:nvSpPr>
          <p:cNvPr id="6" name="Text Placeholder 5">
            <a:extLst>
              <a:ext uri="{FF2B5EF4-FFF2-40B4-BE49-F238E27FC236}">
                <a16:creationId xmlns:a16="http://schemas.microsoft.com/office/drawing/2014/main" id="{281D2691-F805-4CC8-B925-03CCBBF9A42A}"/>
              </a:ext>
            </a:extLst>
          </p:cNvPr>
          <p:cNvSpPr>
            <a:spLocks noGrp="1"/>
          </p:cNvSpPr>
          <p:nvPr>
            <p:ph type="body" sz="half" idx="2"/>
          </p:nvPr>
        </p:nvSpPr>
        <p:spPr/>
        <p:txBody>
          <a:bodyPr>
            <a:normAutofit lnSpcReduction="10000"/>
          </a:bodyPr>
          <a:lstStyle/>
          <a:p>
            <a:r>
              <a:rPr lang="en-US" dirty="0"/>
              <a:t>The weather station application will first query for the Weather Station Node, such that the path goes through the site node with the site property in the </a:t>
            </a:r>
            <a:r>
              <a:rPr lang="en-US" b="1" dirty="0"/>
              <a:t>“site.json” file</a:t>
            </a:r>
            <a:r>
              <a:rPr lang="en-US" dirty="0"/>
              <a:t>.</a:t>
            </a:r>
          </a:p>
          <a:p>
            <a:r>
              <a:rPr lang="en-US" dirty="0"/>
              <a:t>Once the weather station node is found, then the two stream data structures are found and constructed.</a:t>
            </a:r>
          </a:p>
          <a:p>
            <a:endParaRPr lang="en-US" dirty="0"/>
          </a:p>
          <a:p>
            <a:r>
              <a:rPr lang="en-US" dirty="0"/>
              <a:t>Next the weather station nodes are found and packages constructed for each weather station.</a:t>
            </a:r>
          </a:p>
          <a:p>
            <a:r>
              <a:rPr lang="en-US" dirty="0"/>
              <a:t>Computing the ETO and Rainfall is a matter of executing all the weather station sites and combining the values in a manner specified in node properties.</a:t>
            </a:r>
          </a:p>
        </p:txBody>
      </p:sp>
      <p:sp>
        <p:nvSpPr>
          <p:cNvPr id="7" name="Oval 6">
            <a:extLst>
              <a:ext uri="{FF2B5EF4-FFF2-40B4-BE49-F238E27FC236}">
                <a16:creationId xmlns:a16="http://schemas.microsoft.com/office/drawing/2014/main" id="{E491976B-5A9A-4ACC-8033-98BBCF10673F}"/>
              </a:ext>
            </a:extLst>
          </p:cNvPr>
          <p:cNvSpPr/>
          <p:nvPr/>
        </p:nvSpPr>
        <p:spPr>
          <a:xfrm>
            <a:off x="5671523" y="249635"/>
            <a:ext cx="1374405" cy="712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0213D6A-A366-4B04-905B-B8F83EBB0ADD}"/>
              </a:ext>
            </a:extLst>
          </p:cNvPr>
          <p:cNvSpPr/>
          <p:nvPr/>
        </p:nvSpPr>
        <p:spPr>
          <a:xfrm>
            <a:off x="7139863" y="2868400"/>
            <a:ext cx="1340746" cy="835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8102412-4BFF-49D3-9164-FA0507431FA3}"/>
              </a:ext>
            </a:extLst>
          </p:cNvPr>
          <p:cNvSpPr/>
          <p:nvPr/>
        </p:nvSpPr>
        <p:spPr>
          <a:xfrm>
            <a:off x="10035988" y="3521421"/>
            <a:ext cx="1256599" cy="750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72E4716-41D7-4DB8-9D11-4F5C16767D40}"/>
              </a:ext>
            </a:extLst>
          </p:cNvPr>
          <p:cNvSpPr/>
          <p:nvPr/>
        </p:nvSpPr>
        <p:spPr>
          <a:xfrm>
            <a:off x="4768532" y="5264672"/>
            <a:ext cx="1187411" cy="661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DDE8F77-DB2E-4543-A269-C84A8A7F32BF}"/>
              </a:ext>
            </a:extLst>
          </p:cNvPr>
          <p:cNvSpPr/>
          <p:nvPr/>
        </p:nvSpPr>
        <p:spPr>
          <a:xfrm>
            <a:off x="6277558" y="5431383"/>
            <a:ext cx="1077085" cy="560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0B06434-7E80-457B-9AB4-A44B7702A586}"/>
              </a:ext>
            </a:extLst>
          </p:cNvPr>
          <p:cNvSpPr/>
          <p:nvPr/>
        </p:nvSpPr>
        <p:spPr>
          <a:xfrm>
            <a:off x="7621109" y="5431383"/>
            <a:ext cx="1071475" cy="594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9D3F857-0F92-4F12-812C-665B5DB11A51}"/>
              </a:ext>
            </a:extLst>
          </p:cNvPr>
          <p:cNvSpPr txBox="1"/>
          <p:nvPr/>
        </p:nvSpPr>
        <p:spPr>
          <a:xfrm>
            <a:off x="7139863" y="251685"/>
            <a:ext cx="1094274" cy="369332"/>
          </a:xfrm>
          <a:prstGeom prst="rect">
            <a:avLst/>
          </a:prstGeom>
          <a:noFill/>
        </p:spPr>
        <p:txBody>
          <a:bodyPr wrap="none" rtlCol="0">
            <a:spAutoFit/>
          </a:bodyPr>
          <a:lstStyle/>
          <a:p>
            <a:r>
              <a:rPr lang="en-US" dirty="0"/>
              <a:t>Site Node</a:t>
            </a:r>
          </a:p>
        </p:txBody>
      </p:sp>
      <p:cxnSp>
        <p:nvCxnSpPr>
          <p:cNvPr id="15" name="Straight Arrow Connector 14">
            <a:extLst>
              <a:ext uri="{FF2B5EF4-FFF2-40B4-BE49-F238E27FC236}">
                <a16:creationId xmlns:a16="http://schemas.microsoft.com/office/drawing/2014/main" id="{5F8162A8-06DD-4505-A722-450EAD30615F}"/>
              </a:ext>
            </a:extLst>
          </p:cNvPr>
          <p:cNvCxnSpPr>
            <a:cxnSpLocks/>
          </p:cNvCxnSpPr>
          <p:nvPr/>
        </p:nvCxnSpPr>
        <p:spPr>
          <a:xfrm>
            <a:off x="6730366" y="785440"/>
            <a:ext cx="538546" cy="862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880910-C5F1-4C5C-9ABD-695AB4090687}"/>
              </a:ext>
            </a:extLst>
          </p:cNvPr>
          <p:cNvSpPr txBox="1"/>
          <p:nvPr/>
        </p:nvSpPr>
        <p:spPr>
          <a:xfrm>
            <a:off x="7774403" y="1346460"/>
            <a:ext cx="1340746" cy="646331"/>
          </a:xfrm>
          <a:prstGeom prst="rect">
            <a:avLst/>
          </a:prstGeom>
          <a:noFill/>
        </p:spPr>
        <p:txBody>
          <a:bodyPr wrap="square" rtlCol="0">
            <a:spAutoFit/>
          </a:bodyPr>
          <a:lstStyle/>
          <a:p>
            <a:r>
              <a:rPr lang="en-US" dirty="0"/>
              <a:t>Applications Node</a:t>
            </a:r>
          </a:p>
        </p:txBody>
      </p:sp>
      <p:sp>
        <p:nvSpPr>
          <p:cNvPr id="26" name="Oval 25">
            <a:extLst>
              <a:ext uri="{FF2B5EF4-FFF2-40B4-BE49-F238E27FC236}">
                <a16:creationId xmlns:a16="http://schemas.microsoft.com/office/drawing/2014/main" id="{4486BF3B-4A1A-4307-86C7-DAF7451CA131}"/>
              </a:ext>
            </a:extLst>
          </p:cNvPr>
          <p:cNvSpPr/>
          <p:nvPr/>
        </p:nvSpPr>
        <p:spPr>
          <a:xfrm>
            <a:off x="6434459" y="1485269"/>
            <a:ext cx="1340746" cy="698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9474262B-AB0A-4E61-A78A-E0A185A044AD}"/>
              </a:ext>
            </a:extLst>
          </p:cNvPr>
          <p:cNvCxnSpPr>
            <a:stCxn id="8" idx="6"/>
            <a:endCxn id="9" idx="2"/>
          </p:cNvCxnSpPr>
          <p:nvPr/>
        </p:nvCxnSpPr>
        <p:spPr>
          <a:xfrm>
            <a:off x="8480609" y="3286331"/>
            <a:ext cx="1555379" cy="610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ABB9393-BBCD-4C87-9C78-33B63CA9365E}"/>
              </a:ext>
            </a:extLst>
          </p:cNvPr>
          <p:cNvSpPr txBox="1"/>
          <p:nvPr/>
        </p:nvSpPr>
        <p:spPr>
          <a:xfrm>
            <a:off x="9821355" y="3136028"/>
            <a:ext cx="2014975" cy="369332"/>
          </a:xfrm>
          <a:prstGeom prst="rect">
            <a:avLst/>
          </a:prstGeom>
          <a:noFill/>
        </p:spPr>
        <p:txBody>
          <a:bodyPr wrap="none" rtlCol="0">
            <a:spAutoFit/>
          </a:bodyPr>
          <a:lstStyle/>
          <a:p>
            <a:r>
              <a:rPr lang="en-US" i="1" dirty="0"/>
              <a:t>Data Package Node</a:t>
            </a:r>
            <a:endParaRPr lang="en-US" dirty="0"/>
          </a:p>
        </p:txBody>
      </p:sp>
      <p:cxnSp>
        <p:nvCxnSpPr>
          <p:cNvPr id="34" name="Straight Arrow Connector 33">
            <a:extLst>
              <a:ext uri="{FF2B5EF4-FFF2-40B4-BE49-F238E27FC236}">
                <a16:creationId xmlns:a16="http://schemas.microsoft.com/office/drawing/2014/main" id="{13A25BA9-B068-4C5A-8C67-7EDD034CEF01}"/>
              </a:ext>
            </a:extLst>
          </p:cNvPr>
          <p:cNvCxnSpPr>
            <a:cxnSpLocks/>
            <a:stCxn id="8" idx="3"/>
          </p:cNvCxnSpPr>
          <p:nvPr/>
        </p:nvCxnSpPr>
        <p:spPr>
          <a:xfrm flipH="1">
            <a:off x="5448561" y="3581853"/>
            <a:ext cx="1887650" cy="183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F9DFA3C-E26E-4246-8F27-5B41B86E7D70}"/>
              </a:ext>
            </a:extLst>
          </p:cNvPr>
          <p:cNvCxnSpPr/>
          <p:nvPr/>
        </p:nvCxnSpPr>
        <p:spPr>
          <a:xfrm>
            <a:off x="7450797" y="2183448"/>
            <a:ext cx="66749" cy="684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E85340-F4A0-4CC2-B406-226DE12C7A23}"/>
              </a:ext>
            </a:extLst>
          </p:cNvPr>
          <p:cNvSpPr txBox="1"/>
          <p:nvPr/>
        </p:nvSpPr>
        <p:spPr>
          <a:xfrm>
            <a:off x="6327404" y="4229556"/>
            <a:ext cx="2482346" cy="369332"/>
          </a:xfrm>
          <a:prstGeom prst="rect">
            <a:avLst/>
          </a:prstGeom>
          <a:noFill/>
        </p:spPr>
        <p:txBody>
          <a:bodyPr wrap="none" rtlCol="0">
            <a:spAutoFit/>
          </a:bodyPr>
          <a:lstStyle/>
          <a:p>
            <a:r>
              <a:rPr lang="en-US" dirty="0"/>
              <a:t>WS_Station Relationship</a:t>
            </a:r>
          </a:p>
        </p:txBody>
      </p:sp>
      <p:sp>
        <p:nvSpPr>
          <p:cNvPr id="43" name="Oval 42">
            <a:extLst>
              <a:ext uri="{FF2B5EF4-FFF2-40B4-BE49-F238E27FC236}">
                <a16:creationId xmlns:a16="http://schemas.microsoft.com/office/drawing/2014/main" id="{04A011A9-ED4F-4F44-BC57-91FC704788A1}"/>
              </a:ext>
            </a:extLst>
          </p:cNvPr>
          <p:cNvSpPr/>
          <p:nvPr/>
        </p:nvSpPr>
        <p:spPr>
          <a:xfrm>
            <a:off x="9443177" y="4961882"/>
            <a:ext cx="773872" cy="525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B0E00864-B0A1-429E-B8C2-BC7B135431C7}"/>
              </a:ext>
            </a:extLst>
          </p:cNvPr>
          <p:cNvSpPr/>
          <p:nvPr/>
        </p:nvSpPr>
        <p:spPr>
          <a:xfrm>
            <a:off x="10786739" y="4986338"/>
            <a:ext cx="799659" cy="476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25334854-F91A-4E4A-B7EA-E074CAB66841}"/>
              </a:ext>
            </a:extLst>
          </p:cNvPr>
          <p:cNvCxnSpPr>
            <a:endCxn id="11" idx="0"/>
          </p:cNvCxnSpPr>
          <p:nvPr/>
        </p:nvCxnSpPr>
        <p:spPr>
          <a:xfrm flipH="1">
            <a:off x="6816101" y="3704262"/>
            <a:ext cx="634696" cy="1727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3D367B-23D3-4857-A5A8-2A73C5B7B248}"/>
              </a:ext>
            </a:extLst>
          </p:cNvPr>
          <p:cNvCxnSpPr>
            <a:endCxn id="12" idx="0"/>
          </p:cNvCxnSpPr>
          <p:nvPr/>
        </p:nvCxnSpPr>
        <p:spPr>
          <a:xfrm>
            <a:off x="7647162" y="3704262"/>
            <a:ext cx="509685" cy="1727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855A762-3731-48EF-8A22-D3CF6D34EE10}"/>
              </a:ext>
            </a:extLst>
          </p:cNvPr>
          <p:cNvCxnSpPr>
            <a:stCxn id="9" idx="3"/>
            <a:endCxn id="43" idx="0"/>
          </p:cNvCxnSpPr>
          <p:nvPr/>
        </p:nvCxnSpPr>
        <p:spPr>
          <a:xfrm flipH="1">
            <a:off x="9830113" y="4161853"/>
            <a:ext cx="389900" cy="800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AC0785E-9866-4892-869A-B956DA08AE06}"/>
              </a:ext>
            </a:extLst>
          </p:cNvPr>
          <p:cNvCxnSpPr>
            <a:endCxn id="44" idx="0"/>
          </p:cNvCxnSpPr>
          <p:nvPr/>
        </p:nvCxnSpPr>
        <p:spPr>
          <a:xfrm>
            <a:off x="10786739" y="4271734"/>
            <a:ext cx="399830" cy="71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597AADF-347B-41A5-BB47-8626211AC137}"/>
              </a:ext>
            </a:extLst>
          </p:cNvPr>
          <p:cNvSpPr txBox="1"/>
          <p:nvPr/>
        </p:nvSpPr>
        <p:spPr>
          <a:xfrm>
            <a:off x="9298447" y="5806160"/>
            <a:ext cx="1175450" cy="923330"/>
          </a:xfrm>
          <a:prstGeom prst="rect">
            <a:avLst/>
          </a:prstGeom>
          <a:noFill/>
        </p:spPr>
        <p:txBody>
          <a:bodyPr wrap="none" rtlCol="0">
            <a:spAutoFit/>
          </a:bodyPr>
          <a:lstStyle/>
          <a:p>
            <a:r>
              <a:rPr lang="en-US" dirty="0"/>
              <a:t>Stream for</a:t>
            </a:r>
          </a:p>
          <a:p>
            <a:r>
              <a:rPr lang="en-US" dirty="0"/>
              <a:t>Daily ETO</a:t>
            </a:r>
          </a:p>
          <a:p>
            <a:r>
              <a:rPr lang="en-US" dirty="0"/>
              <a:t>Values</a:t>
            </a:r>
          </a:p>
        </p:txBody>
      </p:sp>
      <p:sp>
        <p:nvSpPr>
          <p:cNvPr id="56" name="TextBox 55">
            <a:extLst>
              <a:ext uri="{FF2B5EF4-FFF2-40B4-BE49-F238E27FC236}">
                <a16:creationId xmlns:a16="http://schemas.microsoft.com/office/drawing/2014/main" id="{3B73A8AF-ECBE-45EC-855E-B6C3B413F0C6}"/>
              </a:ext>
            </a:extLst>
          </p:cNvPr>
          <p:cNvSpPr txBox="1"/>
          <p:nvPr/>
        </p:nvSpPr>
        <p:spPr>
          <a:xfrm>
            <a:off x="10573812" y="5657671"/>
            <a:ext cx="1011895" cy="1200329"/>
          </a:xfrm>
          <a:prstGeom prst="rect">
            <a:avLst/>
          </a:prstGeom>
          <a:noFill/>
        </p:spPr>
        <p:txBody>
          <a:bodyPr wrap="square" rtlCol="0">
            <a:spAutoFit/>
          </a:bodyPr>
          <a:lstStyle/>
          <a:p>
            <a:r>
              <a:rPr lang="en-US" dirty="0"/>
              <a:t>Stream for Daily</a:t>
            </a:r>
          </a:p>
          <a:p>
            <a:r>
              <a:rPr lang="en-US" dirty="0"/>
              <a:t>Rain Values</a:t>
            </a:r>
          </a:p>
        </p:txBody>
      </p:sp>
      <p:sp>
        <p:nvSpPr>
          <p:cNvPr id="57" name="TextBox 56">
            <a:extLst>
              <a:ext uri="{FF2B5EF4-FFF2-40B4-BE49-F238E27FC236}">
                <a16:creationId xmlns:a16="http://schemas.microsoft.com/office/drawing/2014/main" id="{B6A1C01B-ED18-48E9-AE16-023F3A9844C3}"/>
              </a:ext>
            </a:extLst>
          </p:cNvPr>
          <p:cNvSpPr txBox="1"/>
          <p:nvPr/>
        </p:nvSpPr>
        <p:spPr>
          <a:xfrm>
            <a:off x="5531974" y="6257835"/>
            <a:ext cx="2775632" cy="646331"/>
          </a:xfrm>
          <a:prstGeom prst="rect">
            <a:avLst/>
          </a:prstGeom>
          <a:noFill/>
        </p:spPr>
        <p:txBody>
          <a:bodyPr wrap="none" rtlCol="0">
            <a:spAutoFit/>
          </a:bodyPr>
          <a:lstStyle/>
          <a:p>
            <a:r>
              <a:rPr lang="en-US" dirty="0"/>
              <a:t>Individual Weather Stations</a:t>
            </a:r>
          </a:p>
          <a:p>
            <a:endParaRPr lang="en-US" dirty="0"/>
          </a:p>
        </p:txBody>
      </p:sp>
      <p:sp>
        <p:nvSpPr>
          <p:cNvPr id="58" name="TextBox 57">
            <a:extLst>
              <a:ext uri="{FF2B5EF4-FFF2-40B4-BE49-F238E27FC236}">
                <a16:creationId xmlns:a16="http://schemas.microsoft.com/office/drawing/2014/main" id="{DFE18DF6-4E1C-4182-9657-23888F71C40C}"/>
              </a:ext>
            </a:extLst>
          </p:cNvPr>
          <p:cNvSpPr txBox="1"/>
          <p:nvPr/>
        </p:nvSpPr>
        <p:spPr>
          <a:xfrm>
            <a:off x="8307606" y="2731980"/>
            <a:ext cx="2275495" cy="369332"/>
          </a:xfrm>
          <a:prstGeom prst="rect">
            <a:avLst/>
          </a:prstGeom>
          <a:noFill/>
        </p:spPr>
        <p:txBody>
          <a:bodyPr wrap="none" rtlCol="0">
            <a:spAutoFit/>
          </a:bodyPr>
          <a:lstStyle/>
          <a:p>
            <a:r>
              <a:rPr lang="en-US" dirty="0"/>
              <a:t>Weather Station Node</a:t>
            </a:r>
          </a:p>
        </p:txBody>
      </p:sp>
      <p:sp>
        <p:nvSpPr>
          <p:cNvPr id="59" name="TextBox 58">
            <a:extLst>
              <a:ext uri="{FF2B5EF4-FFF2-40B4-BE49-F238E27FC236}">
                <a16:creationId xmlns:a16="http://schemas.microsoft.com/office/drawing/2014/main" id="{744585B4-A155-439C-AF6C-0E187288DB25}"/>
              </a:ext>
            </a:extLst>
          </p:cNvPr>
          <p:cNvSpPr txBox="1"/>
          <p:nvPr/>
        </p:nvSpPr>
        <p:spPr>
          <a:xfrm>
            <a:off x="9258298" y="325369"/>
            <a:ext cx="2725361" cy="646331"/>
          </a:xfrm>
          <a:prstGeom prst="rect">
            <a:avLst/>
          </a:prstGeom>
          <a:noFill/>
        </p:spPr>
        <p:txBody>
          <a:bodyPr wrap="none" rtlCol="0">
            <a:spAutoFit/>
          </a:bodyPr>
          <a:lstStyle/>
          <a:p>
            <a:r>
              <a:rPr lang="en-US" b="1" dirty="0"/>
              <a:t>Note Relationships</a:t>
            </a:r>
          </a:p>
          <a:p>
            <a:r>
              <a:rPr lang="en-US" b="1" dirty="0"/>
              <a:t>And properties Not Shown</a:t>
            </a:r>
          </a:p>
        </p:txBody>
      </p:sp>
    </p:spTree>
    <p:extLst>
      <p:ext uri="{BB962C8B-B14F-4D97-AF65-F5344CB8AC3E}">
        <p14:creationId xmlns:p14="http://schemas.microsoft.com/office/powerpoint/2010/main" val="1674131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F47E0-FD7F-459B-8A5E-5BBEEEE7F961}"/>
              </a:ext>
            </a:extLst>
          </p:cNvPr>
          <p:cNvSpPr>
            <a:spLocks noGrp="1"/>
          </p:cNvSpPr>
          <p:nvPr>
            <p:ph type="title"/>
          </p:nvPr>
        </p:nvSpPr>
        <p:spPr>
          <a:xfrm>
            <a:off x="838200" y="365125"/>
            <a:ext cx="10515600" cy="2421879"/>
          </a:xfrm>
        </p:spPr>
        <p:txBody>
          <a:bodyPr>
            <a:normAutofit fontScale="90000"/>
          </a:bodyPr>
          <a:lstStyle/>
          <a:p>
            <a:r>
              <a:rPr lang="en-US" b="1" dirty="0"/>
              <a:t>Redis Keys and Access Classes Can Be</a:t>
            </a:r>
            <a:br>
              <a:rPr lang="en-US" dirty="0"/>
            </a:br>
            <a:br>
              <a:rPr lang="en-US" dirty="0"/>
            </a:br>
            <a:r>
              <a:rPr lang="en-US" dirty="0"/>
              <a:t> </a:t>
            </a:r>
            <a:r>
              <a:rPr lang="en-US" sz="3600" b="1" dirty="0"/>
              <a:t>Automatically Generated.  The Automatically Generated Keys are Unique Across The System.  The Unique Keys make cloud integration much easier.</a:t>
            </a:r>
          </a:p>
        </p:txBody>
      </p:sp>
      <p:sp>
        <p:nvSpPr>
          <p:cNvPr id="6" name="TextBox 5">
            <a:extLst>
              <a:ext uri="{FF2B5EF4-FFF2-40B4-BE49-F238E27FC236}">
                <a16:creationId xmlns:a16="http://schemas.microsoft.com/office/drawing/2014/main" id="{2F8F2A46-75CF-4B96-83D7-E32A2485ACC7}"/>
              </a:ext>
            </a:extLst>
          </p:cNvPr>
          <p:cNvSpPr txBox="1"/>
          <p:nvPr/>
        </p:nvSpPr>
        <p:spPr>
          <a:xfrm>
            <a:off x="4056980" y="2893775"/>
            <a:ext cx="4078039" cy="369332"/>
          </a:xfrm>
          <a:prstGeom prst="rect">
            <a:avLst/>
          </a:prstGeom>
          <a:solidFill>
            <a:schemeClr val="bg2"/>
          </a:solidFill>
          <a:ln>
            <a:solidFill>
              <a:schemeClr val="tx1"/>
            </a:solidFill>
          </a:ln>
        </p:spPr>
        <p:txBody>
          <a:bodyPr wrap="none" rtlCol="0">
            <a:spAutoFit/>
          </a:bodyPr>
          <a:lstStyle/>
          <a:p>
            <a:r>
              <a:rPr lang="en-US" dirty="0"/>
              <a:t>There Are Two Sources of Data Structures</a:t>
            </a:r>
          </a:p>
        </p:txBody>
      </p:sp>
      <p:sp>
        <p:nvSpPr>
          <p:cNvPr id="7" name="TextBox 6">
            <a:extLst>
              <a:ext uri="{FF2B5EF4-FFF2-40B4-BE49-F238E27FC236}">
                <a16:creationId xmlns:a16="http://schemas.microsoft.com/office/drawing/2014/main" id="{9C544DF7-8872-41D4-BD56-91DE85F4034B}"/>
              </a:ext>
            </a:extLst>
          </p:cNvPr>
          <p:cNvSpPr txBox="1"/>
          <p:nvPr/>
        </p:nvSpPr>
        <p:spPr>
          <a:xfrm>
            <a:off x="1149844" y="3980651"/>
            <a:ext cx="3902863" cy="923330"/>
          </a:xfrm>
          <a:prstGeom prst="rect">
            <a:avLst/>
          </a:prstGeom>
          <a:solidFill>
            <a:schemeClr val="bg2"/>
          </a:solidFill>
          <a:ln>
            <a:solidFill>
              <a:schemeClr val="tx1"/>
            </a:solidFill>
          </a:ln>
        </p:spPr>
        <p:txBody>
          <a:bodyPr wrap="none" rtlCol="0">
            <a:spAutoFit/>
          </a:bodyPr>
          <a:lstStyle/>
          <a:p>
            <a:r>
              <a:rPr lang="en-US" dirty="0"/>
              <a:t>Data Structures</a:t>
            </a:r>
          </a:p>
          <a:p>
            <a:r>
              <a:rPr lang="en-US" dirty="0"/>
              <a:t>defined by the system graph</a:t>
            </a:r>
          </a:p>
          <a:p>
            <a:r>
              <a:rPr lang="en-US" dirty="0"/>
              <a:t>Such as job queues and logs ( streams ) </a:t>
            </a:r>
          </a:p>
        </p:txBody>
      </p:sp>
      <p:sp>
        <p:nvSpPr>
          <p:cNvPr id="8" name="TextBox 7">
            <a:extLst>
              <a:ext uri="{FF2B5EF4-FFF2-40B4-BE49-F238E27FC236}">
                <a16:creationId xmlns:a16="http://schemas.microsoft.com/office/drawing/2014/main" id="{C01FADD0-AAA8-4F8E-965D-50B1160CC6D1}"/>
              </a:ext>
            </a:extLst>
          </p:cNvPr>
          <p:cNvSpPr txBox="1"/>
          <p:nvPr/>
        </p:nvSpPr>
        <p:spPr>
          <a:xfrm>
            <a:off x="6734802" y="3980651"/>
            <a:ext cx="2853730" cy="1200329"/>
          </a:xfrm>
          <a:prstGeom prst="rect">
            <a:avLst/>
          </a:prstGeom>
          <a:solidFill>
            <a:schemeClr val="bg2"/>
          </a:solidFill>
          <a:ln>
            <a:solidFill>
              <a:schemeClr val="tx1"/>
            </a:solidFill>
          </a:ln>
        </p:spPr>
        <p:txBody>
          <a:bodyPr wrap="none" rtlCol="0">
            <a:spAutoFit/>
          </a:bodyPr>
          <a:lstStyle/>
          <a:p>
            <a:r>
              <a:rPr lang="en-US" dirty="0"/>
              <a:t>Data Structures</a:t>
            </a:r>
          </a:p>
          <a:p>
            <a:r>
              <a:rPr lang="en-US" dirty="0"/>
              <a:t>defined by user generated</a:t>
            </a:r>
          </a:p>
          <a:p>
            <a:r>
              <a:rPr lang="en-US" dirty="0"/>
              <a:t>configurations like irrigation </a:t>
            </a:r>
          </a:p>
          <a:p>
            <a:r>
              <a:rPr lang="en-US" dirty="0"/>
              <a:t>schedules.</a:t>
            </a:r>
          </a:p>
        </p:txBody>
      </p:sp>
      <p:cxnSp>
        <p:nvCxnSpPr>
          <p:cNvPr id="10" name="Straight Arrow Connector 9">
            <a:extLst>
              <a:ext uri="{FF2B5EF4-FFF2-40B4-BE49-F238E27FC236}">
                <a16:creationId xmlns:a16="http://schemas.microsoft.com/office/drawing/2014/main" id="{CD8C595A-B1B8-4A00-B4F0-7FCFEDC138BF}"/>
              </a:ext>
            </a:extLst>
          </p:cNvPr>
          <p:cNvCxnSpPr/>
          <p:nvPr/>
        </p:nvCxnSpPr>
        <p:spPr>
          <a:xfrm flipH="1">
            <a:off x="3597370" y="3263107"/>
            <a:ext cx="919876" cy="717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863B7FB-CF1F-4FAC-B217-7B22CD5E4391}"/>
              </a:ext>
            </a:extLst>
          </p:cNvPr>
          <p:cNvCxnSpPr/>
          <p:nvPr/>
        </p:nvCxnSpPr>
        <p:spPr>
          <a:xfrm>
            <a:off x="6734802" y="3263107"/>
            <a:ext cx="355905" cy="717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540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247A-2463-46C1-9929-3680C78ABF77}"/>
              </a:ext>
            </a:extLst>
          </p:cNvPr>
          <p:cNvSpPr>
            <a:spLocks noGrp="1"/>
          </p:cNvSpPr>
          <p:nvPr>
            <p:ph type="title"/>
          </p:nvPr>
        </p:nvSpPr>
        <p:spPr/>
        <p:txBody>
          <a:bodyPr>
            <a:normAutofit fontScale="90000"/>
          </a:bodyPr>
          <a:lstStyle/>
          <a:p>
            <a:r>
              <a:rPr lang="en-US" dirty="0"/>
              <a:t>With The System Graph and the Ability to Autogenerate Redis Access Handlers, adding new</a:t>
            </a:r>
            <a:br>
              <a:rPr lang="en-US" dirty="0"/>
            </a:br>
            <a:r>
              <a:rPr lang="en-US" dirty="0"/>
              <a:t>applications is much easier.</a:t>
            </a:r>
          </a:p>
        </p:txBody>
      </p:sp>
      <p:sp>
        <p:nvSpPr>
          <p:cNvPr id="6" name="Content Placeholder 5">
            <a:extLst>
              <a:ext uri="{FF2B5EF4-FFF2-40B4-BE49-F238E27FC236}">
                <a16:creationId xmlns:a16="http://schemas.microsoft.com/office/drawing/2014/main" id="{391E7FD2-3AFA-4609-8F03-F97891D26AD7}"/>
              </a:ext>
            </a:extLst>
          </p:cNvPr>
          <p:cNvSpPr>
            <a:spLocks noGrp="1"/>
          </p:cNvSpPr>
          <p:nvPr>
            <p:ph idx="1"/>
          </p:nvPr>
        </p:nvSpPr>
        <p:spPr>
          <a:xfrm>
            <a:off x="838200" y="2265217"/>
            <a:ext cx="10515600" cy="3911745"/>
          </a:xfrm>
        </p:spPr>
        <p:txBody>
          <a:bodyPr/>
          <a:lstStyle/>
          <a:p>
            <a:r>
              <a:rPr lang="en-US" dirty="0"/>
              <a:t>First Step  Add Nodes and Relationships to the Graph.</a:t>
            </a:r>
          </a:p>
          <a:p>
            <a:r>
              <a:rPr lang="en-US" dirty="0"/>
              <a:t>Determine Graph DB Cypher commands to query the Graph.</a:t>
            </a:r>
          </a:p>
          <a:p>
            <a:r>
              <a:rPr lang="en-US" dirty="0"/>
              <a:t>The application will query the graph and then </a:t>
            </a:r>
          </a:p>
          <a:p>
            <a:pPr lvl="1"/>
            <a:r>
              <a:rPr lang="en-US" dirty="0"/>
              <a:t>Obtain operational parameters</a:t>
            </a:r>
          </a:p>
          <a:p>
            <a:pPr lvl="1"/>
            <a:r>
              <a:rPr lang="en-US" dirty="0"/>
              <a:t>Automatically Generate Data Structure Handlers</a:t>
            </a:r>
          </a:p>
        </p:txBody>
      </p:sp>
    </p:spTree>
    <p:extLst>
      <p:ext uri="{BB962C8B-B14F-4D97-AF65-F5344CB8AC3E}">
        <p14:creationId xmlns:p14="http://schemas.microsoft.com/office/powerpoint/2010/main" val="1644832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75FE8-8028-4C49-81C9-20195197436E}"/>
              </a:ext>
            </a:extLst>
          </p:cNvPr>
          <p:cNvSpPr>
            <a:spLocks noGrp="1"/>
          </p:cNvSpPr>
          <p:nvPr>
            <p:ph type="title"/>
          </p:nvPr>
        </p:nvSpPr>
        <p:spPr/>
        <p:txBody>
          <a:bodyPr/>
          <a:lstStyle/>
          <a:p>
            <a:r>
              <a:rPr lang="en-US" dirty="0"/>
              <a:t>New Form of IOT – Cloud Communication</a:t>
            </a:r>
          </a:p>
        </p:txBody>
      </p:sp>
      <p:sp>
        <p:nvSpPr>
          <p:cNvPr id="5" name="Text Placeholder 4">
            <a:extLst>
              <a:ext uri="{FF2B5EF4-FFF2-40B4-BE49-F238E27FC236}">
                <a16:creationId xmlns:a16="http://schemas.microsoft.com/office/drawing/2014/main" id="{68224D85-C5F0-4BC6-BE74-7A1A00D1FB3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147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6FC2-2DA8-43A5-A838-8F417FAF2397}"/>
              </a:ext>
            </a:extLst>
          </p:cNvPr>
          <p:cNvSpPr>
            <a:spLocks noGrp="1"/>
          </p:cNvSpPr>
          <p:nvPr>
            <p:ph type="title"/>
          </p:nvPr>
        </p:nvSpPr>
        <p:spPr/>
        <p:txBody>
          <a:bodyPr/>
          <a:lstStyle/>
          <a:p>
            <a:r>
              <a:rPr lang="en-US" dirty="0"/>
              <a:t>The Redis Graph Changes The Nature of IOT to Cloud Communication</a:t>
            </a:r>
          </a:p>
        </p:txBody>
      </p:sp>
      <p:sp>
        <p:nvSpPr>
          <p:cNvPr id="3" name="Content Placeholder 2">
            <a:extLst>
              <a:ext uri="{FF2B5EF4-FFF2-40B4-BE49-F238E27FC236}">
                <a16:creationId xmlns:a16="http://schemas.microsoft.com/office/drawing/2014/main" id="{8C527F0E-F56B-45FA-AF4F-772A2790B3D8}"/>
              </a:ext>
            </a:extLst>
          </p:cNvPr>
          <p:cNvSpPr>
            <a:spLocks noGrp="1"/>
          </p:cNvSpPr>
          <p:nvPr>
            <p:ph idx="1"/>
          </p:nvPr>
        </p:nvSpPr>
        <p:spPr>
          <a:xfrm>
            <a:off x="838200" y="1825625"/>
            <a:ext cx="10515600" cy="676655"/>
          </a:xfrm>
        </p:spPr>
        <p:txBody>
          <a:bodyPr/>
          <a:lstStyle/>
          <a:p>
            <a:r>
              <a:rPr lang="en-US" dirty="0"/>
              <a:t>Consider the following, ETO, ( evaporative loss),  calculation process.</a:t>
            </a:r>
          </a:p>
        </p:txBody>
      </p:sp>
      <p:sp>
        <p:nvSpPr>
          <p:cNvPr id="4" name="TextBox 3">
            <a:extLst>
              <a:ext uri="{FF2B5EF4-FFF2-40B4-BE49-F238E27FC236}">
                <a16:creationId xmlns:a16="http://schemas.microsoft.com/office/drawing/2014/main" id="{93666DE4-A807-4037-86A6-46A1B5F8C24E}"/>
              </a:ext>
            </a:extLst>
          </p:cNvPr>
          <p:cNvSpPr txBox="1"/>
          <p:nvPr/>
        </p:nvSpPr>
        <p:spPr>
          <a:xfrm>
            <a:off x="3345615" y="3805437"/>
            <a:ext cx="1500273" cy="646331"/>
          </a:xfrm>
          <a:prstGeom prst="rect">
            <a:avLst/>
          </a:prstGeom>
          <a:solidFill>
            <a:schemeClr val="bg2"/>
          </a:solidFill>
          <a:ln>
            <a:solidFill>
              <a:schemeClr val="tx1"/>
            </a:solidFill>
          </a:ln>
        </p:spPr>
        <p:txBody>
          <a:bodyPr wrap="square" rtlCol="0">
            <a:spAutoFit/>
          </a:bodyPr>
          <a:lstStyle/>
          <a:p>
            <a:r>
              <a:rPr lang="en-US" dirty="0"/>
              <a:t>Process to calculate ETO</a:t>
            </a:r>
          </a:p>
        </p:txBody>
      </p:sp>
      <p:sp>
        <p:nvSpPr>
          <p:cNvPr id="5" name="TextBox 4">
            <a:extLst>
              <a:ext uri="{FF2B5EF4-FFF2-40B4-BE49-F238E27FC236}">
                <a16:creationId xmlns:a16="http://schemas.microsoft.com/office/drawing/2014/main" id="{AB7917DA-C90E-444E-8509-9E2D1ED2DC59}"/>
              </a:ext>
            </a:extLst>
          </p:cNvPr>
          <p:cNvSpPr txBox="1"/>
          <p:nvPr/>
        </p:nvSpPr>
        <p:spPr>
          <a:xfrm>
            <a:off x="3537140" y="2641510"/>
            <a:ext cx="1932834" cy="369332"/>
          </a:xfrm>
          <a:prstGeom prst="rect">
            <a:avLst/>
          </a:prstGeom>
          <a:solidFill>
            <a:schemeClr val="accent2">
              <a:lumMod val="60000"/>
              <a:lumOff val="40000"/>
            </a:schemeClr>
          </a:solidFill>
          <a:ln>
            <a:solidFill>
              <a:schemeClr val="tx1"/>
            </a:solidFill>
          </a:ln>
        </p:spPr>
        <p:txBody>
          <a:bodyPr wrap="square" rtlCol="0">
            <a:spAutoFit/>
          </a:bodyPr>
          <a:lstStyle/>
          <a:p>
            <a:r>
              <a:rPr lang="en-US" dirty="0"/>
              <a:t>Graph Data</a:t>
            </a:r>
          </a:p>
        </p:txBody>
      </p:sp>
      <p:sp>
        <p:nvSpPr>
          <p:cNvPr id="6" name="TextBox 5">
            <a:extLst>
              <a:ext uri="{FF2B5EF4-FFF2-40B4-BE49-F238E27FC236}">
                <a16:creationId xmlns:a16="http://schemas.microsoft.com/office/drawing/2014/main" id="{ACDA6E74-487D-41B6-9297-6F195C1E06E7}"/>
              </a:ext>
            </a:extLst>
          </p:cNvPr>
          <p:cNvSpPr txBox="1"/>
          <p:nvPr/>
        </p:nvSpPr>
        <p:spPr>
          <a:xfrm>
            <a:off x="5524728" y="3975176"/>
            <a:ext cx="1412666" cy="646331"/>
          </a:xfrm>
          <a:prstGeom prst="rect">
            <a:avLst/>
          </a:prstGeom>
          <a:solidFill>
            <a:schemeClr val="accent2">
              <a:lumMod val="40000"/>
              <a:lumOff val="60000"/>
            </a:schemeClr>
          </a:solidFill>
          <a:ln>
            <a:solidFill>
              <a:schemeClr val="tx1"/>
            </a:solidFill>
          </a:ln>
        </p:spPr>
        <p:txBody>
          <a:bodyPr wrap="square" rtlCol="0">
            <a:spAutoFit/>
          </a:bodyPr>
          <a:lstStyle/>
          <a:p>
            <a:r>
              <a:rPr lang="en-US" dirty="0"/>
              <a:t>ETO History Stream</a:t>
            </a:r>
          </a:p>
        </p:txBody>
      </p:sp>
      <p:sp>
        <p:nvSpPr>
          <p:cNvPr id="7" name="TextBox 6">
            <a:extLst>
              <a:ext uri="{FF2B5EF4-FFF2-40B4-BE49-F238E27FC236}">
                <a16:creationId xmlns:a16="http://schemas.microsoft.com/office/drawing/2014/main" id="{76B8EB05-75AC-4BC4-8747-8E611CE71FBF}"/>
              </a:ext>
            </a:extLst>
          </p:cNvPr>
          <p:cNvSpPr txBox="1"/>
          <p:nvPr/>
        </p:nvSpPr>
        <p:spPr>
          <a:xfrm>
            <a:off x="1631684" y="5208619"/>
            <a:ext cx="1272528" cy="369332"/>
          </a:xfrm>
          <a:prstGeom prst="rect">
            <a:avLst/>
          </a:prstGeom>
          <a:solidFill>
            <a:schemeClr val="bg2"/>
          </a:solidFill>
          <a:ln>
            <a:solidFill>
              <a:schemeClr val="tx1"/>
            </a:solidFill>
          </a:ln>
        </p:spPr>
        <p:txBody>
          <a:bodyPr wrap="none" rtlCol="0">
            <a:spAutoFit/>
          </a:bodyPr>
          <a:lstStyle/>
          <a:p>
            <a:r>
              <a:rPr lang="en-US" dirty="0"/>
              <a:t>Web Server</a:t>
            </a:r>
          </a:p>
        </p:txBody>
      </p:sp>
      <p:sp>
        <p:nvSpPr>
          <p:cNvPr id="8" name="TextBox 7">
            <a:extLst>
              <a:ext uri="{FF2B5EF4-FFF2-40B4-BE49-F238E27FC236}">
                <a16:creationId xmlns:a16="http://schemas.microsoft.com/office/drawing/2014/main" id="{DED3E2C2-D1F2-4C8F-A8AC-E435320906BF}"/>
              </a:ext>
            </a:extLst>
          </p:cNvPr>
          <p:cNvSpPr txBox="1"/>
          <p:nvPr/>
        </p:nvSpPr>
        <p:spPr>
          <a:xfrm>
            <a:off x="1631684" y="3439951"/>
            <a:ext cx="1035092" cy="1200329"/>
          </a:xfrm>
          <a:prstGeom prst="rect">
            <a:avLst/>
          </a:prstGeom>
          <a:solidFill>
            <a:schemeClr val="accent2">
              <a:lumMod val="40000"/>
              <a:lumOff val="60000"/>
            </a:schemeClr>
          </a:solidFill>
          <a:ln>
            <a:solidFill>
              <a:schemeClr val="tx1"/>
            </a:solidFill>
          </a:ln>
        </p:spPr>
        <p:txBody>
          <a:bodyPr wrap="none" rtlCol="0">
            <a:spAutoFit/>
          </a:bodyPr>
          <a:lstStyle/>
          <a:p>
            <a:r>
              <a:rPr lang="en-US" dirty="0"/>
              <a:t>Moisture</a:t>
            </a:r>
          </a:p>
          <a:p>
            <a:r>
              <a:rPr lang="en-US" dirty="0"/>
              <a:t>Deficient</a:t>
            </a:r>
          </a:p>
          <a:p>
            <a:r>
              <a:rPr lang="en-US" dirty="0"/>
              <a:t>Hash </a:t>
            </a:r>
          </a:p>
          <a:p>
            <a:r>
              <a:rPr lang="en-US" dirty="0"/>
              <a:t>Table</a:t>
            </a:r>
          </a:p>
        </p:txBody>
      </p:sp>
      <p:sp>
        <p:nvSpPr>
          <p:cNvPr id="9" name="TextBox 8">
            <a:extLst>
              <a:ext uri="{FF2B5EF4-FFF2-40B4-BE49-F238E27FC236}">
                <a16:creationId xmlns:a16="http://schemas.microsoft.com/office/drawing/2014/main" id="{E955FD8B-577E-4470-86EE-852EBBD97DB7}"/>
              </a:ext>
            </a:extLst>
          </p:cNvPr>
          <p:cNvSpPr txBox="1"/>
          <p:nvPr/>
        </p:nvSpPr>
        <p:spPr>
          <a:xfrm>
            <a:off x="277082" y="3570106"/>
            <a:ext cx="1122236" cy="646331"/>
          </a:xfrm>
          <a:prstGeom prst="rect">
            <a:avLst/>
          </a:prstGeom>
          <a:solidFill>
            <a:schemeClr val="bg2"/>
          </a:solidFill>
          <a:ln>
            <a:solidFill>
              <a:schemeClr val="tx1"/>
            </a:solidFill>
          </a:ln>
        </p:spPr>
        <p:txBody>
          <a:bodyPr wrap="square" rtlCol="0">
            <a:spAutoFit/>
          </a:bodyPr>
          <a:lstStyle/>
          <a:p>
            <a:r>
              <a:rPr lang="en-US" dirty="0"/>
              <a:t>Irrigation Controller</a:t>
            </a:r>
          </a:p>
        </p:txBody>
      </p:sp>
      <p:cxnSp>
        <p:nvCxnSpPr>
          <p:cNvPr id="11" name="Straight Arrow Connector 10">
            <a:extLst>
              <a:ext uri="{FF2B5EF4-FFF2-40B4-BE49-F238E27FC236}">
                <a16:creationId xmlns:a16="http://schemas.microsoft.com/office/drawing/2014/main" id="{9A09C427-DE5C-4364-BC82-F07E9A9CC04C}"/>
              </a:ext>
            </a:extLst>
          </p:cNvPr>
          <p:cNvCxnSpPr/>
          <p:nvPr/>
        </p:nvCxnSpPr>
        <p:spPr>
          <a:xfrm flipH="1">
            <a:off x="3860192" y="3010842"/>
            <a:ext cx="295674" cy="794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FFD54B-663D-46D1-997F-72A853150AD7}"/>
              </a:ext>
            </a:extLst>
          </p:cNvPr>
          <p:cNvCxnSpPr>
            <a:endCxn id="6" idx="1"/>
          </p:cNvCxnSpPr>
          <p:nvPr/>
        </p:nvCxnSpPr>
        <p:spPr>
          <a:xfrm>
            <a:off x="4845888" y="4298341"/>
            <a:ext cx="678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B01C18-8C7B-44D4-A8AA-F6572FC65FBC}"/>
              </a:ext>
            </a:extLst>
          </p:cNvPr>
          <p:cNvCxnSpPr>
            <a:stCxn id="4" idx="1"/>
          </p:cNvCxnSpPr>
          <p:nvPr/>
        </p:nvCxnSpPr>
        <p:spPr>
          <a:xfrm flipH="1">
            <a:off x="2666776" y="4128603"/>
            <a:ext cx="678839" cy="4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CFFE35-05EC-4378-B831-B6EF8F6AE8C6}"/>
              </a:ext>
            </a:extLst>
          </p:cNvPr>
          <p:cNvCxnSpPr>
            <a:endCxn id="9" idx="3"/>
          </p:cNvCxnSpPr>
          <p:nvPr/>
        </p:nvCxnSpPr>
        <p:spPr>
          <a:xfrm flipH="1">
            <a:off x="1399318" y="3805437"/>
            <a:ext cx="232366" cy="87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6ECDFF-DDEC-49DD-A342-0758FCB39890}"/>
              </a:ext>
            </a:extLst>
          </p:cNvPr>
          <p:cNvCxnSpPr/>
          <p:nvPr/>
        </p:nvCxnSpPr>
        <p:spPr>
          <a:xfrm>
            <a:off x="1943784" y="4640280"/>
            <a:ext cx="0" cy="55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61BABE-373B-478A-87D7-FC0F4B0DBC05}"/>
              </a:ext>
            </a:extLst>
          </p:cNvPr>
          <p:cNvCxnSpPr>
            <a:endCxn id="7" idx="3"/>
          </p:cNvCxnSpPr>
          <p:nvPr/>
        </p:nvCxnSpPr>
        <p:spPr>
          <a:xfrm flipH="1">
            <a:off x="2904212" y="4621507"/>
            <a:ext cx="2620516" cy="77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EBFEC1E-26E1-41B6-9866-38C99037A388}"/>
              </a:ext>
            </a:extLst>
          </p:cNvPr>
          <p:cNvSpPr txBox="1"/>
          <p:nvPr/>
        </p:nvSpPr>
        <p:spPr>
          <a:xfrm flipH="1">
            <a:off x="7652280" y="2408429"/>
            <a:ext cx="4380359" cy="4247317"/>
          </a:xfrm>
          <a:prstGeom prst="rect">
            <a:avLst/>
          </a:prstGeom>
          <a:noFill/>
        </p:spPr>
        <p:txBody>
          <a:bodyPr wrap="square" rtlCol="0">
            <a:spAutoFit/>
          </a:bodyPr>
          <a:lstStyle/>
          <a:p>
            <a:r>
              <a:rPr lang="en-US" dirty="0"/>
              <a:t>The ETO process receives data from the graph about weather station data such as URL's and access tokens.</a:t>
            </a:r>
          </a:p>
          <a:p>
            <a:endParaRPr lang="en-US" dirty="0"/>
          </a:p>
          <a:p>
            <a:r>
              <a:rPr lang="en-US" dirty="0"/>
              <a:t>The ETO process will calculate the daily ETO and update the moisture deficient table and the ETO History Stream.</a:t>
            </a:r>
          </a:p>
          <a:p>
            <a:endParaRPr lang="en-US" dirty="0"/>
          </a:p>
          <a:p>
            <a:r>
              <a:rPr lang="en-US" dirty="0"/>
              <a:t>The Irrigation Controller will use the moisture deficient table to determine irrigation run lengths.</a:t>
            </a:r>
          </a:p>
          <a:p>
            <a:endParaRPr lang="en-US" dirty="0"/>
          </a:p>
          <a:p>
            <a:r>
              <a:rPr lang="en-US" dirty="0"/>
              <a:t>The Web server access both data structures to display to the user and to manually adjust the moisture deficient table if necessary.</a:t>
            </a:r>
          </a:p>
        </p:txBody>
      </p:sp>
    </p:spTree>
    <p:extLst>
      <p:ext uri="{BB962C8B-B14F-4D97-AF65-F5344CB8AC3E}">
        <p14:creationId xmlns:p14="http://schemas.microsoft.com/office/powerpoint/2010/main" val="90397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364C-961E-4030-9B49-8CE32AFC6A18}"/>
              </a:ext>
            </a:extLst>
          </p:cNvPr>
          <p:cNvSpPr>
            <a:spLocks noGrp="1"/>
          </p:cNvSpPr>
          <p:nvPr>
            <p:ph type="title"/>
          </p:nvPr>
        </p:nvSpPr>
        <p:spPr/>
        <p:txBody>
          <a:bodyPr/>
          <a:lstStyle/>
          <a:p>
            <a:r>
              <a:rPr lang="en-US" dirty="0"/>
              <a:t>Move ETO Data To The Cloud</a:t>
            </a:r>
          </a:p>
        </p:txBody>
      </p:sp>
      <p:sp>
        <p:nvSpPr>
          <p:cNvPr id="3" name="Content Placeholder 2">
            <a:extLst>
              <a:ext uri="{FF2B5EF4-FFF2-40B4-BE49-F238E27FC236}">
                <a16:creationId xmlns:a16="http://schemas.microsoft.com/office/drawing/2014/main" id="{D85835C3-7E9D-48C0-A47D-B394BDC12932}"/>
              </a:ext>
            </a:extLst>
          </p:cNvPr>
          <p:cNvSpPr>
            <a:spLocks noGrp="1"/>
          </p:cNvSpPr>
          <p:nvPr>
            <p:ph idx="1"/>
          </p:nvPr>
        </p:nvSpPr>
        <p:spPr>
          <a:xfrm>
            <a:off x="838200" y="1498816"/>
            <a:ext cx="10515600" cy="1325563"/>
          </a:xfrm>
        </p:spPr>
        <p:txBody>
          <a:bodyPr/>
          <a:lstStyle/>
          <a:p>
            <a:r>
              <a:rPr lang="en-US" dirty="0"/>
              <a:t>A case can be made that the ETO calculation should be done at the cloud as each weather station could have different URL's and access tokens.  The processing would look like this.</a:t>
            </a:r>
          </a:p>
        </p:txBody>
      </p:sp>
      <p:sp>
        <p:nvSpPr>
          <p:cNvPr id="5" name="TextBox 4">
            <a:extLst>
              <a:ext uri="{FF2B5EF4-FFF2-40B4-BE49-F238E27FC236}">
                <a16:creationId xmlns:a16="http://schemas.microsoft.com/office/drawing/2014/main" id="{B631BCCA-4F85-4575-B672-EA98BB02F7DC}"/>
              </a:ext>
            </a:extLst>
          </p:cNvPr>
          <p:cNvSpPr txBox="1"/>
          <p:nvPr/>
        </p:nvSpPr>
        <p:spPr>
          <a:xfrm>
            <a:off x="9598462" y="4032013"/>
            <a:ext cx="1500273" cy="646331"/>
          </a:xfrm>
          <a:prstGeom prst="rect">
            <a:avLst/>
          </a:prstGeom>
          <a:solidFill>
            <a:schemeClr val="bg2"/>
          </a:solidFill>
          <a:ln>
            <a:solidFill>
              <a:schemeClr val="tx1"/>
            </a:solidFill>
          </a:ln>
        </p:spPr>
        <p:txBody>
          <a:bodyPr wrap="square" rtlCol="0">
            <a:spAutoFit/>
          </a:bodyPr>
          <a:lstStyle/>
          <a:p>
            <a:r>
              <a:rPr lang="en-US" dirty="0"/>
              <a:t>Process to calculate ETO</a:t>
            </a:r>
          </a:p>
        </p:txBody>
      </p:sp>
      <p:sp>
        <p:nvSpPr>
          <p:cNvPr id="6" name="TextBox 5">
            <a:extLst>
              <a:ext uri="{FF2B5EF4-FFF2-40B4-BE49-F238E27FC236}">
                <a16:creationId xmlns:a16="http://schemas.microsoft.com/office/drawing/2014/main" id="{DABE15E9-72D8-477E-809D-9B90A0AE96E8}"/>
              </a:ext>
            </a:extLst>
          </p:cNvPr>
          <p:cNvSpPr txBox="1"/>
          <p:nvPr/>
        </p:nvSpPr>
        <p:spPr>
          <a:xfrm>
            <a:off x="9382181" y="3045432"/>
            <a:ext cx="1932834" cy="369332"/>
          </a:xfrm>
          <a:prstGeom prst="rect">
            <a:avLst/>
          </a:prstGeom>
          <a:solidFill>
            <a:schemeClr val="accent2">
              <a:lumMod val="60000"/>
              <a:lumOff val="40000"/>
            </a:schemeClr>
          </a:solidFill>
          <a:ln>
            <a:solidFill>
              <a:schemeClr val="tx1"/>
            </a:solidFill>
          </a:ln>
        </p:spPr>
        <p:txBody>
          <a:bodyPr wrap="square" rtlCol="0">
            <a:spAutoFit/>
          </a:bodyPr>
          <a:lstStyle/>
          <a:p>
            <a:r>
              <a:rPr lang="en-US" dirty="0"/>
              <a:t>Cloud Graph Data</a:t>
            </a:r>
          </a:p>
        </p:txBody>
      </p:sp>
      <p:sp>
        <p:nvSpPr>
          <p:cNvPr id="7" name="TextBox 6">
            <a:extLst>
              <a:ext uri="{FF2B5EF4-FFF2-40B4-BE49-F238E27FC236}">
                <a16:creationId xmlns:a16="http://schemas.microsoft.com/office/drawing/2014/main" id="{77FDDFBE-E858-47D9-81FD-D5547751D6C5}"/>
              </a:ext>
            </a:extLst>
          </p:cNvPr>
          <p:cNvSpPr txBox="1"/>
          <p:nvPr/>
        </p:nvSpPr>
        <p:spPr>
          <a:xfrm>
            <a:off x="3048719" y="5043484"/>
            <a:ext cx="1412666" cy="646331"/>
          </a:xfrm>
          <a:prstGeom prst="rect">
            <a:avLst/>
          </a:prstGeom>
          <a:solidFill>
            <a:schemeClr val="accent2">
              <a:lumMod val="40000"/>
              <a:lumOff val="60000"/>
            </a:schemeClr>
          </a:solidFill>
          <a:ln>
            <a:solidFill>
              <a:schemeClr val="tx1"/>
            </a:solidFill>
          </a:ln>
        </p:spPr>
        <p:txBody>
          <a:bodyPr wrap="square" rtlCol="0">
            <a:spAutoFit/>
          </a:bodyPr>
          <a:lstStyle/>
          <a:p>
            <a:r>
              <a:rPr lang="en-US" dirty="0"/>
              <a:t>ETO History Stream</a:t>
            </a:r>
          </a:p>
        </p:txBody>
      </p:sp>
      <p:sp>
        <p:nvSpPr>
          <p:cNvPr id="8" name="TextBox 7">
            <a:extLst>
              <a:ext uri="{FF2B5EF4-FFF2-40B4-BE49-F238E27FC236}">
                <a16:creationId xmlns:a16="http://schemas.microsoft.com/office/drawing/2014/main" id="{73A88FBF-59F8-4CA5-BAB7-696FD3DB1258}"/>
              </a:ext>
            </a:extLst>
          </p:cNvPr>
          <p:cNvSpPr txBox="1"/>
          <p:nvPr/>
        </p:nvSpPr>
        <p:spPr>
          <a:xfrm>
            <a:off x="891944" y="5541581"/>
            <a:ext cx="1272528" cy="369332"/>
          </a:xfrm>
          <a:prstGeom prst="rect">
            <a:avLst/>
          </a:prstGeom>
          <a:solidFill>
            <a:schemeClr val="bg2"/>
          </a:solidFill>
          <a:ln>
            <a:solidFill>
              <a:schemeClr val="tx1"/>
            </a:solidFill>
          </a:ln>
        </p:spPr>
        <p:txBody>
          <a:bodyPr wrap="none" rtlCol="0">
            <a:spAutoFit/>
          </a:bodyPr>
          <a:lstStyle/>
          <a:p>
            <a:r>
              <a:rPr lang="en-US" dirty="0"/>
              <a:t>Web Server</a:t>
            </a:r>
          </a:p>
        </p:txBody>
      </p:sp>
      <p:sp>
        <p:nvSpPr>
          <p:cNvPr id="9" name="TextBox 8">
            <a:extLst>
              <a:ext uri="{FF2B5EF4-FFF2-40B4-BE49-F238E27FC236}">
                <a16:creationId xmlns:a16="http://schemas.microsoft.com/office/drawing/2014/main" id="{5028876F-83BE-4164-871C-66E880EA0C3B}"/>
              </a:ext>
            </a:extLst>
          </p:cNvPr>
          <p:cNvSpPr txBox="1"/>
          <p:nvPr/>
        </p:nvSpPr>
        <p:spPr>
          <a:xfrm>
            <a:off x="1904711" y="3609298"/>
            <a:ext cx="1035092" cy="1200329"/>
          </a:xfrm>
          <a:prstGeom prst="rect">
            <a:avLst/>
          </a:prstGeom>
          <a:solidFill>
            <a:schemeClr val="accent2">
              <a:lumMod val="40000"/>
              <a:lumOff val="60000"/>
            </a:schemeClr>
          </a:solidFill>
          <a:ln>
            <a:solidFill>
              <a:schemeClr val="tx1"/>
            </a:solidFill>
          </a:ln>
        </p:spPr>
        <p:txBody>
          <a:bodyPr wrap="none" rtlCol="0">
            <a:spAutoFit/>
          </a:bodyPr>
          <a:lstStyle/>
          <a:p>
            <a:r>
              <a:rPr lang="en-US" dirty="0"/>
              <a:t>Moisture</a:t>
            </a:r>
          </a:p>
          <a:p>
            <a:r>
              <a:rPr lang="en-US" dirty="0"/>
              <a:t>Deficient</a:t>
            </a:r>
          </a:p>
          <a:p>
            <a:r>
              <a:rPr lang="en-US" dirty="0"/>
              <a:t>Hash </a:t>
            </a:r>
          </a:p>
          <a:p>
            <a:r>
              <a:rPr lang="en-US" dirty="0"/>
              <a:t>Table</a:t>
            </a:r>
          </a:p>
        </p:txBody>
      </p:sp>
      <p:sp>
        <p:nvSpPr>
          <p:cNvPr id="16" name="TextBox 15">
            <a:extLst>
              <a:ext uri="{FF2B5EF4-FFF2-40B4-BE49-F238E27FC236}">
                <a16:creationId xmlns:a16="http://schemas.microsoft.com/office/drawing/2014/main" id="{413BBDFA-78EF-4B20-A63D-58F68FACA05E}"/>
              </a:ext>
            </a:extLst>
          </p:cNvPr>
          <p:cNvSpPr txBox="1"/>
          <p:nvPr/>
        </p:nvSpPr>
        <p:spPr>
          <a:xfrm>
            <a:off x="8014399" y="3794318"/>
            <a:ext cx="1035092" cy="1200329"/>
          </a:xfrm>
          <a:prstGeom prst="rect">
            <a:avLst/>
          </a:prstGeom>
          <a:solidFill>
            <a:schemeClr val="accent2">
              <a:lumMod val="40000"/>
              <a:lumOff val="60000"/>
            </a:schemeClr>
          </a:solidFill>
          <a:ln>
            <a:solidFill>
              <a:schemeClr val="tx1"/>
            </a:solidFill>
          </a:ln>
        </p:spPr>
        <p:txBody>
          <a:bodyPr wrap="none" rtlCol="0">
            <a:spAutoFit/>
          </a:bodyPr>
          <a:lstStyle/>
          <a:p>
            <a:r>
              <a:rPr lang="en-US" dirty="0"/>
              <a:t>Moisture</a:t>
            </a:r>
          </a:p>
          <a:p>
            <a:r>
              <a:rPr lang="en-US" dirty="0"/>
              <a:t>Deficient</a:t>
            </a:r>
          </a:p>
          <a:p>
            <a:r>
              <a:rPr lang="en-US" dirty="0"/>
              <a:t>Hash </a:t>
            </a:r>
          </a:p>
          <a:p>
            <a:r>
              <a:rPr lang="en-US" dirty="0"/>
              <a:t>Table</a:t>
            </a:r>
          </a:p>
        </p:txBody>
      </p:sp>
      <p:sp>
        <p:nvSpPr>
          <p:cNvPr id="17" name="TextBox 16">
            <a:extLst>
              <a:ext uri="{FF2B5EF4-FFF2-40B4-BE49-F238E27FC236}">
                <a16:creationId xmlns:a16="http://schemas.microsoft.com/office/drawing/2014/main" id="{BD46385C-04A5-4E07-BEE4-F4801043637E}"/>
              </a:ext>
            </a:extLst>
          </p:cNvPr>
          <p:cNvSpPr txBox="1"/>
          <p:nvPr/>
        </p:nvSpPr>
        <p:spPr>
          <a:xfrm>
            <a:off x="8167351" y="5359184"/>
            <a:ext cx="1412666" cy="646331"/>
          </a:xfrm>
          <a:prstGeom prst="rect">
            <a:avLst/>
          </a:prstGeom>
          <a:solidFill>
            <a:schemeClr val="accent2">
              <a:lumMod val="40000"/>
              <a:lumOff val="60000"/>
            </a:schemeClr>
          </a:solidFill>
          <a:ln>
            <a:solidFill>
              <a:schemeClr val="tx1"/>
            </a:solidFill>
          </a:ln>
        </p:spPr>
        <p:txBody>
          <a:bodyPr wrap="square" rtlCol="0">
            <a:spAutoFit/>
          </a:bodyPr>
          <a:lstStyle/>
          <a:p>
            <a:r>
              <a:rPr lang="en-US" dirty="0"/>
              <a:t>ETO History Stream</a:t>
            </a:r>
          </a:p>
        </p:txBody>
      </p:sp>
      <p:sp>
        <p:nvSpPr>
          <p:cNvPr id="19" name="TextBox 18">
            <a:extLst>
              <a:ext uri="{FF2B5EF4-FFF2-40B4-BE49-F238E27FC236}">
                <a16:creationId xmlns:a16="http://schemas.microsoft.com/office/drawing/2014/main" id="{08661359-C874-466F-A79D-0404E41D1594}"/>
              </a:ext>
            </a:extLst>
          </p:cNvPr>
          <p:cNvSpPr txBox="1"/>
          <p:nvPr/>
        </p:nvSpPr>
        <p:spPr>
          <a:xfrm>
            <a:off x="265206" y="3846710"/>
            <a:ext cx="1122236" cy="646331"/>
          </a:xfrm>
          <a:prstGeom prst="rect">
            <a:avLst/>
          </a:prstGeom>
          <a:solidFill>
            <a:schemeClr val="bg2"/>
          </a:solidFill>
          <a:ln>
            <a:solidFill>
              <a:schemeClr val="tx1"/>
            </a:solidFill>
          </a:ln>
        </p:spPr>
        <p:txBody>
          <a:bodyPr wrap="square" rtlCol="0">
            <a:spAutoFit/>
          </a:bodyPr>
          <a:lstStyle/>
          <a:p>
            <a:r>
              <a:rPr lang="en-US" dirty="0"/>
              <a:t>Irrigation Controller</a:t>
            </a:r>
          </a:p>
        </p:txBody>
      </p:sp>
      <p:cxnSp>
        <p:nvCxnSpPr>
          <p:cNvPr id="21" name="Straight Arrow Connector 20">
            <a:extLst>
              <a:ext uri="{FF2B5EF4-FFF2-40B4-BE49-F238E27FC236}">
                <a16:creationId xmlns:a16="http://schemas.microsoft.com/office/drawing/2014/main" id="{6F143E9F-EFCB-40B4-A3F6-3EE5938A8315}"/>
              </a:ext>
            </a:extLst>
          </p:cNvPr>
          <p:cNvCxnSpPr>
            <a:stCxn id="9" idx="1"/>
            <a:endCxn id="19" idx="3"/>
          </p:cNvCxnSpPr>
          <p:nvPr/>
        </p:nvCxnSpPr>
        <p:spPr>
          <a:xfrm flipH="1" flipV="1">
            <a:off x="1387442" y="4169876"/>
            <a:ext cx="517269" cy="3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CFB56D-4826-453D-804E-6F6EFB55A8B6}"/>
              </a:ext>
            </a:extLst>
          </p:cNvPr>
          <p:cNvCxnSpPr/>
          <p:nvPr/>
        </p:nvCxnSpPr>
        <p:spPr>
          <a:xfrm flipH="1">
            <a:off x="1795947" y="4809627"/>
            <a:ext cx="279248" cy="78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FD34B2-2E4E-4F38-A99C-96121D348503}"/>
              </a:ext>
            </a:extLst>
          </p:cNvPr>
          <p:cNvCxnSpPr>
            <a:endCxn id="8" idx="3"/>
          </p:cNvCxnSpPr>
          <p:nvPr/>
        </p:nvCxnSpPr>
        <p:spPr>
          <a:xfrm flipH="1">
            <a:off x="2164472" y="5541581"/>
            <a:ext cx="85559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15B25F-B72A-40B4-8629-788E9470053C}"/>
              </a:ext>
            </a:extLst>
          </p:cNvPr>
          <p:cNvSpPr txBox="1"/>
          <p:nvPr/>
        </p:nvSpPr>
        <p:spPr>
          <a:xfrm>
            <a:off x="4355362" y="3561033"/>
            <a:ext cx="3019556" cy="1200329"/>
          </a:xfrm>
          <a:prstGeom prst="rect">
            <a:avLst/>
          </a:prstGeom>
          <a:solidFill>
            <a:schemeClr val="accent5">
              <a:lumMod val="40000"/>
              <a:lumOff val="60000"/>
            </a:schemeClr>
          </a:solidFill>
        </p:spPr>
        <p:txBody>
          <a:bodyPr wrap="square" rtlCol="0">
            <a:spAutoFit/>
          </a:bodyPr>
          <a:lstStyle/>
          <a:p>
            <a:r>
              <a:rPr lang="en-US" dirty="0"/>
              <a:t>Synchronization </a:t>
            </a:r>
          </a:p>
          <a:p>
            <a:r>
              <a:rPr lang="en-US" dirty="0"/>
              <a:t>Mechanism to keep cloud and edge device data bases loosely synchronized</a:t>
            </a:r>
          </a:p>
        </p:txBody>
      </p:sp>
      <p:cxnSp>
        <p:nvCxnSpPr>
          <p:cNvPr id="36" name="Straight Arrow Connector 35">
            <a:extLst>
              <a:ext uri="{FF2B5EF4-FFF2-40B4-BE49-F238E27FC236}">
                <a16:creationId xmlns:a16="http://schemas.microsoft.com/office/drawing/2014/main" id="{0C3170A8-8E68-48A7-954F-5C2FC80760B8}"/>
              </a:ext>
            </a:extLst>
          </p:cNvPr>
          <p:cNvCxnSpPr/>
          <p:nvPr/>
        </p:nvCxnSpPr>
        <p:spPr>
          <a:xfrm>
            <a:off x="10217188" y="3429000"/>
            <a:ext cx="0" cy="603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EEB7AE6-783D-4573-89D4-7BB757EAEC19}"/>
              </a:ext>
            </a:extLst>
          </p:cNvPr>
          <p:cNvCxnSpPr>
            <a:endCxn id="5" idx="1"/>
          </p:cNvCxnSpPr>
          <p:nvPr/>
        </p:nvCxnSpPr>
        <p:spPr>
          <a:xfrm>
            <a:off x="9049491" y="4235982"/>
            <a:ext cx="548971" cy="119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F42614-E5E3-4B56-8741-8911F8AE8294}"/>
              </a:ext>
            </a:extLst>
          </p:cNvPr>
          <p:cNvCxnSpPr>
            <a:stCxn id="17" idx="3"/>
          </p:cNvCxnSpPr>
          <p:nvPr/>
        </p:nvCxnSpPr>
        <p:spPr>
          <a:xfrm flipV="1">
            <a:off x="9580017" y="4678344"/>
            <a:ext cx="500285"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03A1E15-7520-48F4-BD9B-9EAEA5E81D4A}"/>
              </a:ext>
            </a:extLst>
          </p:cNvPr>
          <p:cNvCxnSpPr/>
          <p:nvPr/>
        </p:nvCxnSpPr>
        <p:spPr>
          <a:xfrm flipH="1" flipV="1">
            <a:off x="7374918" y="4032013"/>
            <a:ext cx="639481" cy="203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9E6171-F2FB-4F6A-AD24-F1417A68658A}"/>
              </a:ext>
            </a:extLst>
          </p:cNvPr>
          <p:cNvCxnSpPr/>
          <p:nvPr/>
        </p:nvCxnSpPr>
        <p:spPr>
          <a:xfrm flipH="1" flipV="1">
            <a:off x="7308616" y="4493041"/>
            <a:ext cx="858735" cy="1343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52BDAB9-030A-4722-BDAC-398428BC2145}"/>
              </a:ext>
            </a:extLst>
          </p:cNvPr>
          <p:cNvCxnSpPr>
            <a:stCxn id="7" idx="0"/>
          </p:cNvCxnSpPr>
          <p:nvPr/>
        </p:nvCxnSpPr>
        <p:spPr>
          <a:xfrm flipV="1">
            <a:off x="3755052" y="4407890"/>
            <a:ext cx="600310" cy="63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B6F536F-8EE1-4A6F-93F8-1E2F579508BA}"/>
              </a:ext>
            </a:extLst>
          </p:cNvPr>
          <p:cNvCxnSpPr/>
          <p:nvPr/>
        </p:nvCxnSpPr>
        <p:spPr>
          <a:xfrm>
            <a:off x="2939803" y="3903995"/>
            <a:ext cx="1415559" cy="87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6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D5E06-F6CB-4482-97F5-F8773B4A9126}"/>
              </a:ext>
            </a:extLst>
          </p:cNvPr>
          <p:cNvSpPr>
            <a:spLocks noGrp="1"/>
          </p:cNvSpPr>
          <p:nvPr>
            <p:ph type="title"/>
          </p:nvPr>
        </p:nvSpPr>
        <p:spPr/>
        <p:txBody>
          <a:bodyPr/>
          <a:lstStyle/>
          <a:p>
            <a:r>
              <a:rPr lang="en-US" dirty="0"/>
              <a:t>Introduction of Machine Learning and Deep Learning is Simpler with this Architecture</a:t>
            </a:r>
          </a:p>
        </p:txBody>
      </p:sp>
      <p:sp>
        <p:nvSpPr>
          <p:cNvPr id="5" name="TextBox 4">
            <a:extLst>
              <a:ext uri="{FF2B5EF4-FFF2-40B4-BE49-F238E27FC236}">
                <a16:creationId xmlns:a16="http://schemas.microsoft.com/office/drawing/2014/main" id="{D3414633-690B-4785-B25C-F1868B874E9F}"/>
              </a:ext>
            </a:extLst>
          </p:cNvPr>
          <p:cNvSpPr txBox="1"/>
          <p:nvPr/>
        </p:nvSpPr>
        <p:spPr>
          <a:xfrm>
            <a:off x="3634096" y="3168792"/>
            <a:ext cx="3019556" cy="1200329"/>
          </a:xfrm>
          <a:prstGeom prst="rect">
            <a:avLst/>
          </a:prstGeom>
          <a:solidFill>
            <a:schemeClr val="accent5">
              <a:lumMod val="40000"/>
              <a:lumOff val="60000"/>
            </a:schemeClr>
          </a:solidFill>
        </p:spPr>
        <p:txBody>
          <a:bodyPr wrap="square" rtlCol="0">
            <a:spAutoFit/>
          </a:bodyPr>
          <a:lstStyle/>
          <a:p>
            <a:r>
              <a:rPr lang="en-US" dirty="0"/>
              <a:t>Synchronization </a:t>
            </a:r>
          </a:p>
          <a:p>
            <a:r>
              <a:rPr lang="en-US" dirty="0"/>
              <a:t>Mechanism to keep cloud and edge device data bases loosely synchronized</a:t>
            </a:r>
          </a:p>
        </p:txBody>
      </p:sp>
      <p:sp>
        <p:nvSpPr>
          <p:cNvPr id="6" name="Rectangle 5">
            <a:extLst>
              <a:ext uri="{FF2B5EF4-FFF2-40B4-BE49-F238E27FC236}">
                <a16:creationId xmlns:a16="http://schemas.microsoft.com/office/drawing/2014/main" id="{0C8D5E95-E849-4F4B-B5A0-4AEDFDEECA3C}"/>
              </a:ext>
            </a:extLst>
          </p:cNvPr>
          <p:cNvSpPr/>
          <p:nvPr/>
        </p:nvSpPr>
        <p:spPr>
          <a:xfrm>
            <a:off x="1549552" y="2535133"/>
            <a:ext cx="1670012" cy="3071727"/>
          </a:xfrm>
          <a:prstGeom prst="rect">
            <a:avLst/>
          </a:prstGeom>
          <a:solidFill>
            <a:schemeClr val="accent1">
              <a:lumMod val="60000"/>
              <a:lumOff val="4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EC18838-5AB7-45FF-B0B0-90DC49D69ECA}"/>
              </a:ext>
            </a:extLst>
          </p:cNvPr>
          <p:cNvSpPr/>
          <p:nvPr/>
        </p:nvSpPr>
        <p:spPr>
          <a:xfrm>
            <a:off x="7412845" y="2535132"/>
            <a:ext cx="1670012" cy="3071727"/>
          </a:xfrm>
          <a:prstGeom prst="rect">
            <a:avLst/>
          </a:prstGeom>
          <a:solidFill>
            <a:schemeClr val="accent1">
              <a:lumMod val="60000"/>
              <a:lumOff val="40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C1E4EB05-AFB5-4932-9D87-721E2E911B02}"/>
              </a:ext>
            </a:extLst>
          </p:cNvPr>
          <p:cNvCxnSpPr>
            <a:endCxn id="5" idx="1"/>
          </p:cNvCxnSpPr>
          <p:nvPr/>
        </p:nvCxnSpPr>
        <p:spPr>
          <a:xfrm>
            <a:off x="3219564" y="3733800"/>
            <a:ext cx="414532" cy="3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43E63F4-E1E5-4AFB-9E69-E1E311FC0E98}"/>
              </a:ext>
            </a:extLst>
          </p:cNvPr>
          <p:cNvCxnSpPr>
            <a:stCxn id="5" idx="3"/>
          </p:cNvCxnSpPr>
          <p:nvPr/>
        </p:nvCxnSpPr>
        <p:spPr>
          <a:xfrm>
            <a:off x="6653652" y="3768957"/>
            <a:ext cx="682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83ECD0-C600-4CA1-9BEE-55DB7698A555}"/>
              </a:ext>
            </a:extLst>
          </p:cNvPr>
          <p:cNvSpPr txBox="1"/>
          <p:nvPr/>
        </p:nvSpPr>
        <p:spPr>
          <a:xfrm>
            <a:off x="9673208" y="2593667"/>
            <a:ext cx="1670011" cy="646331"/>
          </a:xfrm>
          <a:prstGeom prst="rect">
            <a:avLst/>
          </a:prstGeom>
          <a:solidFill>
            <a:schemeClr val="bg2"/>
          </a:solidFill>
          <a:ln>
            <a:solidFill>
              <a:schemeClr val="tx1"/>
            </a:solidFill>
          </a:ln>
        </p:spPr>
        <p:txBody>
          <a:bodyPr wrap="square" rtlCol="0">
            <a:spAutoFit/>
          </a:bodyPr>
          <a:lstStyle/>
          <a:p>
            <a:r>
              <a:rPr lang="en-US" dirty="0"/>
              <a:t>Deep Learning </a:t>
            </a:r>
          </a:p>
          <a:p>
            <a:r>
              <a:rPr lang="en-US" dirty="0"/>
              <a:t>Processes</a:t>
            </a:r>
          </a:p>
        </p:txBody>
      </p:sp>
      <p:cxnSp>
        <p:nvCxnSpPr>
          <p:cNvPr id="15" name="Straight Arrow Connector 14">
            <a:extLst>
              <a:ext uri="{FF2B5EF4-FFF2-40B4-BE49-F238E27FC236}">
                <a16:creationId xmlns:a16="http://schemas.microsoft.com/office/drawing/2014/main" id="{BEFAE3CB-9A74-48EF-A15F-9FAE817D1BCD}"/>
              </a:ext>
            </a:extLst>
          </p:cNvPr>
          <p:cNvCxnSpPr/>
          <p:nvPr/>
        </p:nvCxnSpPr>
        <p:spPr>
          <a:xfrm flipH="1" flipV="1">
            <a:off x="6653652" y="4070995"/>
            <a:ext cx="759193" cy="133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243F64-22B2-4425-91F1-5DC8C3E826A8}"/>
              </a:ext>
            </a:extLst>
          </p:cNvPr>
          <p:cNvCxnSpPr/>
          <p:nvPr/>
        </p:nvCxnSpPr>
        <p:spPr>
          <a:xfrm flipH="1">
            <a:off x="3219564" y="4142509"/>
            <a:ext cx="414532" cy="6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915D56-E706-4DE2-B012-633DE449A376}"/>
              </a:ext>
            </a:extLst>
          </p:cNvPr>
          <p:cNvSpPr txBox="1"/>
          <p:nvPr/>
        </p:nvSpPr>
        <p:spPr>
          <a:xfrm>
            <a:off x="9725891" y="3768956"/>
            <a:ext cx="1864613" cy="646331"/>
          </a:xfrm>
          <a:prstGeom prst="rect">
            <a:avLst/>
          </a:prstGeom>
          <a:solidFill>
            <a:schemeClr val="bg2"/>
          </a:solidFill>
        </p:spPr>
        <p:txBody>
          <a:bodyPr wrap="none" rtlCol="0">
            <a:spAutoFit/>
          </a:bodyPr>
          <a:lstStyle/>
          <a:p>
            <a:r>
              <a:rPr lang="en-US" dirty="0"/>
              <a:t>Machine Learning</a:t>
            </a:r>
          </a:p>
          <a:p>
            <a:r>
              <a:rPr lang="en-US" dirty="0"/>
              <a:t>Processes</a:t>
            </a:r>
          </a:p>
        </p:txBody>
      </p:sp>
      <p:cxnSp>
        <p:nvCxnSpPr>
          <p:cNvPr id="20" name="Straight Arrow Connector 19">
            <a:extLst>
              <a:ext uri="{FF2B5EF4-FFF2-40B4-BE49-F238E27FC236}">
                <a16:creationId xmlns:a16="http://schemas.microsoft.com/office/drawing/2014/main" id="{B1016731-090B-47F6-9B53-2E9A719A3701}"/>
              </a:ext>
            </a:extLst>
          </p:cNvPr>
          <p:cNvCxnSpPr/>
          <p:nvPr/>
        </p:nvCxnSpPr>
        <p:spPr>
          <a:xfrm>
            <a:off x="9082857" y="2805545"/>
            <a:ext cx="518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3422AD1-0120-470A-A520-7DBFC92872EB}"/>
              </a:ext>
            </a:extLst>
          </p:cNvPr>
          <p:cNvCxnSpPr/>
          <p:nvPr/>
        </p:nvCxnSpPr>
        <p:spPr>
          <a:xfrm flipH="1">
            <a:off x="9082857" y="3168792"/>
            <a:ext cx="518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AEFF3A-B81E-49DC-ACFF-C4EB508CDAD5}"/>
              </a:ext>
            </a:extLst>
          </p:cNvPr>
          <p:cNvCxnSpPr/>
          <p:nvPr/>
        </p:nvCxnSpPr>
        <p:spPr>
          <a:xfrm>
            <a:off x="9082857" y="3920836"/>
            <a:ext cx="590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A7FA6F1-D54C-43CB-85F5-089591C081E6}"/>
              </a:ext>
            </a:extLst>
          </p:cNvPr>
          <p:cNvCxnSpPr/>
          <p:nvPr/>
        </p:nvCxnSpPr>
        <p:spPr>
          <a:xfrm flipH="1">
            <a:off x="9171709" y="4369121"/>
            <a:ext cx="501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846C02A-B1E2-4285-9232-78FE01F79459}"/>
              </a:ext>
            </a:extLst>
          </p:cNvPr>
          <p:cNvSpPr txBox="1"/>
          <p:nvPr/>
        </p:nvSpPr>
        <p:spPr>
          <a:xfrm>
            <a:off x="1655618" y="2195945"/>
            <a:ext cx="1427057" cy="369332"/>
          </a:xfrm>
          <a:prstGeom prst="rect">
            <a:avLst/>
          </a:prstGeom>
          <a:noFill/>
        </p:spPr>
        <p:txBody>
          <a:bodyPr wrap="none" rtlCol="0">
            <a:spAutoFit/>
          </a:bodyPr>
          <a:lstStyle/>
          <a:p>
            <a:r>
              <a:rPr lang="en-US" dirty="0"/>
              <a:t>IOT Database</a:t>
            </a:r>
          </a:p>
        </p:txBody>
      </p:sp>
      <p:sp>
        <p:nvSpPr>
          <p:cNvPr id="28" name="TextBox 27">
            <a:extLst>
              <a:ext uri="{FF2B5EF4-FFF2-40B4-BE49-F238E27FC236}">
                <a16:creationId xmlns:a16="http://schemas.microsoft.com/office/drawing/2014/main" id="{F3C9D96C-D59F-485F-8245-1A6BECCE4F2B}"/>
              </a:ext>
            </a:extLst>
          </p:cNvPr>
          <p:cNvSpPr txBox="1"/>
          <p:nvPr/>
        </p:nvSpPr>
        <p:spPr>
          <a:xfrm>
            <a:off x="7326994" y="2075749"/>
            <a:ext cx="1708994" cy="369332"/>
          </a:xfrm>
          <a:prstGeom prst="rect">
            <a:avLst/>
          </a:prstGeom>
          <a:noFill/>
        </p:spPr>
        <p:txBody>
          <a:bodyPr wrap="none" rtlCol="0">
            <a:spAutoFit/>
          </a:bodyPr>
          <a:lstStyle/>
          <a:p>
            <a:r>
              <a:rPr lang="en-US" dirty="0"/>
              <a:t>Cloud Data Base</a:t>
            </a:r>
          </a:p>
        </p:txBody>
      </p:sp>
      <p:sp>
        <p:nvSpPr>
          <p:cNvPr id="29" name="Rectangle 28">
            <a:extLst>
              <a:ext uri="{FF2B5EF4-FFF2-40B4-BE49-F238E27FC236}">
                <a16:creationId xmlns:a16="http://schemas.microsoft.com/office/drawing/2014/main" id="{8DE9E75E-A683-4A51-A931-32682120BC3D}"/>
              </a:ext>
            </a:extLst>
          </p:cNvPr>
          <p:cNvSpPr/>
          <p:nvPr/>
        </p:nvSpPr>
        <p:spPr>
          <a:xfrm>
            <a:off x="2029691" y="2632588"/>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FFD951F-E523-4B51-9745-70C92FE60F58}"/>
              </a:ext>
            </a:extLst>
          </p:cNvPr>
          <p:cNvSpPr/>
          <p:nvPr/>
        </p:nvSpPr>
        <p:spPr>
          <a:xfrm>
            <a:off x="2029691" y="3069232"/>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FB85BAA-DF8B-46DB-B242-575D6EB8E3DB}"/>
              </a:ext>
            </a:extLst>
          </p:cNvPr>
          <p:cNvSpPr/>
          <p:nvPr/>
        </p:nvSpPr>
        <p:spPr>
          <a:xfrm>
            <a:off x="2029691" y="3671415"/>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139F2BE-2C74-46DA-9FF2-73B628BC01B3}"/>
              </a:ext>
            </a:extLst>
          </p:cNvPr>
          <p:cNvSpPr/>
          <p:nvPr/>
        </p:nvSpPr>
        <p:spPr>
          <a:xfrm>
            <a:off x="2015837" y="4333142"/>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4356BA5-B394-463A-8098-A5933EF26D78}"/>
              </a:ext>
            </a:extLst>
          </p:cNvPr>
          <p:cNvSpPr/>
          <p:nvPr/>
        </p:nvSpPr>
        <p:spPr>
          <a:xfrm>
            <a:off x="7797578" y="2984126"/>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A9B89BD-1CB1-4928-B846-15E917C43FC4}"/>
              </a:ext>
            </a:extLst>
          </p:cNvPr>
          <p:cNvSpPr/>
          <p:nvPr/>
        </p:nvSpPr>
        <p:spPr>
          <a:xfrm>
            <a:off x="7801041" y="3617786"/>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B53046B-8D95-4D49-95A9-5B2F328C3C7E}"/>
              </a:ext>
            </a:extLst>
          </p:cNvPr>
          <p:cNvSpPr/>
          <p:nvPr/>
        </p:nvSpPr>
        <p:spPr>
          <a:xfrm>
            <a:off x="7797577" y="4369121"/>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E326A05-BE12-43E0-8BD2-06A0133439E2}"/>
              </a:ext>
            </a:extLst>
          </p:cNvPr>
          <p:cNvSpPr/>
          <p:nvPr/>
        </p:nvSpPr>
        <p:spPr>
          <a:xfrm>
            <a:off x="7869382" y="5010934"/>
            <a:ext cx="45027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CC8C14C2-7651-4204-81BC-83B513917DBE}"/>
              </a:ext>
            </a:extLst>
          </p:cNvPr>
          <p:cNvCxnSpPr/>
          <p:nvPr/>
        </p:nvCxnSpPr>
        <p:spPr>
          <a:xfrm>
            <a:off x="2646218" y="4517808"/>
            <a:ext cx="1828800" cy="66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5D40410-E5E4-467D-8D10-96AE5F67344D}"/>
              </a:ext>
            </a:extLst>
          </p:cNvPr>
          <p:cNvCxnSpPr>
            <a:cxnSpLocks/>
          </p:cNvCxnSpPr>
          <p:nvPr/>
        </p:nvCxnSpPr>
        <p:spPr>
          <a:xfrm flipH="1">
            <a:off x="5796223" y="5187447"/>
            <a:ext cx="1905984" cy="5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820706-1BAD-46DD-9D77-3289E97CB88A}"/>
              </a:ext>
            </a:extLst>
          </p:cNvPr>
          <p:cNvSpPr txBox="1"/>
          <p:nvPr/>
        </p:nvSpPr>
        <p:spPr>
          <a:xfrm>
            <a:off x="4634345" y="5187447"/>
            <a:ext cx="1802353" cy="369332"/>
          </a:xfrm>
          <a:prstGeom prst="rect">
            <a:avLst/>
          </a:prstGeom>
          <a:noFill/>
        </p:spPr>
        <p:txBody>
          <a:bodyPr wrap="none" rtlCol="0">
            <a:spAutoFit/>
          </a:bodyPr>
          <a:lstStyle/>
          <a:p>
            <a:r>
              <a:rPr lang="en-US" dirty="0"/>
              <a:t>IOT Data Streams</a:t>
            </a:r>
          </a:p>
        </p:txBody>
      </p:sp>
      <p:sp>
        <p:nvSpPr>
          <p:cNvPr id="44" name="TextBox 43">
            <a:extLst>
              <a:ext uri="{FF2B5EF4-FFF2-40B4-BE49-F238E27FC236}">
                <a16:creationId xmlns:a16="http://schemas.microsoft.com/office/drawing/2014/main" id="{5BBC1B26-4A61-4E10-94CE-4F8BA6FC0DFC}"/>
              </a:ext>
            </a:extLst>
          </p:cNvPr>
          <p:cNvSpPr txBox="1"/>
          <p:nvPr/>
        </p:nvSpPr>
        <p:spPr>
          <a:xfrm>
            <a:off x="554182" y="5700343"/>
            <a:ext cx="12775998" cy="1200329"/>
          </a:xfrm>
          <a:prstGeom prst="rect">
            <a:avLst/>
          </a:prstGeom>
          <a:noFill/>
        </p:spPr>
        <p:txBody>
          <a:bodyPr wrap="none" rtlCol="0">
            <a:spAutoFit/>
          </a:bodyPr>
          <a:lstStyle/>
          <a:p>
            <a:r>
              <a:rPr lang="en-US" sz="3600" dirty="0"/>
              <a:t>Cloud Processes Have Access to IOT Streams without having to add </a:t>
            </a:r>
          </a:p>
          <a:p>
            <a:r>
              <a:rPr lang="en-US" sz="3600" dirty="0"/>
              <a:t>additional code and additional MQTT or AMQP Messages</a:t>
            </a:r>
          </a:p>
        </p:txBody>
      </p:sp>
    </p:spTree>
    <p:extLst>
      <p:ext uri="{BB962C8B-B14F-4D97-AF65-F5344CB8AC3E}">
        <p14:creationId xmlns:p14="http://schemas.microsoft.com/office/powerpoint/2010/main" val="3655080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5C42-7978-4D7B-97CC-D87FA8516E0E}"/>
              </a:ext>
            </a:extLst>
          </p:cNvPr>
          <p:cNvSpPr>
            <a:spLocks noGrp="1"/>
          </p:cNvSpPr>
          <p:nvPr>
            <p:ph type="title"/>
          </p:nvPr>
        </p:nvSpPr>
        <p:spPr/>
        <p:txBody>
          <a:bodyPr/>
          <a:lstStyle/>
          <a:p>
            <a:r>
              <a:rPr lang="en-US" dirty="0"/>
              <a:t>Method Of Synchronization</a:t>
            </a:r>
          </a:p>
        </p:txBody>
      </p:sp>
      <p:cxnSp>
        <p:nvCxnSpPr>
          <p:cNvPr id="5" name="Straight Arrow Connector 4">
            <a:extLst>
              <a:ext uri="{FF2B5EF4-FFF2-40B4-BE49-F238E27FC236}">
                <a16:creationId xmlns:a16="http://schemas.microsoft.com/office/drawing/2014/main" id="{99D39A5D-F5D1-4C85-BDD1-45BA3DABFC67}"/>
              </a:ext>
            </a:extLst>
          </p:cNvPr>
          <p:cNvCxnSpPr>
            <a:cxnSpLocks/>
          </p:cNvCxnSpPr>
          <p:nvPr/>
        </p:nvCxnSpPr>
        <p:spPr>
          <a:xfrm>
            <a:off x="2389141" y="5338041"/>
            <a:ext cx="4858355" cy="10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3DC8E3-8422-4344-8AB3-814C037EC343}"/>
              </a:ext>
            </a:extLst>
          </p:cNvPr>
          <p:cNvSpPr txBox="1"/>
          <p:nvPr/>
        </p:nvSpPr>
        <p:spPr>
          <a:xfrm>
            <a:off x="92614" y="3421928"/>
            <a:ext cx="1058175" cy="923330"/>
          </a:xfrm>
          <a:prstGeom prst="rect">
            <a:avLst/>
          </a:prstGeom>
          <a:solidFill>
            <a:schemeClr val="accent2">
              <a:lumMod val="60000"/>
              <a:lumOff val="40000"/>
            </a:schemeClr>
          </a:solidFill>
          <a:ln>
            <a:solidFill>
              <a:schemeClr val="tx1"/>
            </a:solidFill>
          </a:ln>
        </p:spPr>
        <p:txBody>
          <a:bodyPr wrap="none" rtlCol="0">
            <a:spAutoFit/>
          </a:bodyPr>
          <a:lstStyle/>
          <a:p>
            <a:r>
              <a:rPr lang="en-US" dirty="0"/>
              <a:t>Redis</a:t>
            </a:r>
          </a:p>
          <a:p>
            <a:r>
              <a:rPr lang="en-US" dirty="0"/>
              <a:t>IOT</a:t>
            </a:r>
          </a:p>
          <a:p>
            <a:r>
              <a:rPr lang="en-US" dirty="0"/>
              <a:t>Database</a:t>
            </a:r>
          </a:p>
        </p:txBody>
      </p:sp>
      <p:sp>
        <p:nvSpPr>
          <p:cNvPr id="10" name="TextBox 9">
            <a:extLst>
              <a:ext uri="{FF2B5EF4-FFF2-40B4-BE49-F238E27FC236}">
                <a16:creationId xmlns:a16="http://schemas.microsoft.com/office/drawing/2014/main" id="{CEE3E227-257B-4A16-8ACB-383DDC6ADF93}"/>
              </a:ext>
            </a:extLst>
          </p:cNvPr>
          <p:cNvSpPr txBox="1"/>
          <p:nvPr/>
        </p:nvSpPr>
        <p:spPr>
          <a:xfrm>
            <a:off x="9401346" y="3059668"/>
            <a:ext cx="1061381" cy="923330"/>
          </a:xfrm>
          <a:prstGeom prst="rect">
            <a:avLst/>
          </a:prstGeom>
          <a:solidFill>
            <a:schemeClr val="accent2">
              <a:lumMod val="40000"/>
              <a:lumOff val="60000"/>
            </a:schemeClr>
          </a:solidFill>
          <a:ln>
            <a:solidFill>
              <a:schemeClr val="tx1"/>
            </a:solidFill>
          </a:ln>
        </p:spPr>
        <p:txBody>
          <a:bodyPr wrap="none" rtlCol="0">
            <a:spAutoFit/>
          </a:bodyPr>
          <a:lstStyle/>
          <a:p>
            <a:r>
              <a:rPr lang="en-US" dirty="0"/>
              <a:t>Redis</a:t>
            </a:r>
          </a:p>
          <a:p>
            <a:r>
              <a:rPr lang="en-US" dirty="0"/>
              <a:t>Cloud</a:t>
            </a:r>
          </a:p>
          <a:p>
            <a:r>
              <a:rPr lang="en-US" dirty="0"/>
              <a:t>Database</a:t>
            </a:r>
          </a:p>
        </p:txBody>
      </p:sp>
      <p:sp>
        <p:nvSpPr>
          <p:cNvPr id="11" name="TextBox 10">
            <a:extLst>
              <a:ext uri="{FF2B5EF4-FFF2-40B4-BE49-F238E27FC236}">
                <a16:creationId xmlns:a16="http://schemas.microsoft.com/office/drawing/2014/main" id="{F6509321-FE2F-4BC3-B187-EC42E0675965}"/>
              </a:ext>
            </a:extLst>
          </p:cNvPr>
          <p:cNvSpPr txBox="1"/>
          <p:nvPr/>
        </p:nvSpPr>
        <p:spPr>
          <a:xfrm>
            <a:off x="3843940" y="2186976"/>
            <a:ext cx="4044184" cy="369332"/>
          </a:xfrm>
          <a:prstGeom prst="rect">
            <a:avLst/>
          </a:prstGeom>
          <a:noFill/>
        </p:spPr>
        <p:txBody>
          <a:bodyPr wrap="none" rtlCol="0">
            <a:spAutoFit/>
          </a:bodyPr>
          <a:lstStyle/>
          <a:p>
            <a:r>
              <a:rPr lang="en-US" dirty="0"/>
              <a:t>AMQP Channel From Cloud to IOT Device</a:t>
            </a:r>
          </a:p>
        </p:txBody>
      </p:sp>
      <p:sp>
        <p:nvSpPr>
          <p:cNvPr id="12" name="TextBox 11">
            <a:extLst>
              <a:ext uri="{FF2B5EF4-FFF2-40B4-BE49-F238E27FC236}">
                <a16:creationId xmlns:a16="http://schemas.microsoft.com/office/drawing/2014/main" id="{BF6AAE20-0A7E-4FEC-955C-17984871C12B}"/>
              </a:ext>
            </a:extLst>
          </p:cNvPr>
          <p:cNvSpPr txBox="1"/>
          <p:nvPr/>
        </p:nvSpPr>
        <p:spPr>
          <a:xfrm>
            <a:off x="2584413" y="4672284"/>
            <a:ext cx="4044184" cy="369332"/>
          </a:xfrm>
          <a:prstGeom prst="rect">
            <a:avLst/>
          </a:prstGeom>
          <a:noFill/>
        </p:spPr>
        <p:txBody>
          <a:bodyPr wrap="none" rtlCol="0">
            <a:spAutoFit/>
          </a:bodyPr>
          <a:lstStyle/>
          <a:p>
            <a:r>
              <a:rPr lang="en-US" dirty="0"/>
              <a:t>AMQP Channel From IOT Device to Cloud</a:t>
            </a:r>
          </a:p>
        </p:txBody>
      </p:sp>
      <p:cxnSp>
        <p:nvCxnSpPr>
          <p:cNvPr id="21" name="Straight Arrow Connector 20">
            <a:extLst>
              <a:ext uri="{FF2B5EF4-FFF2-40B4-BE49-F238E27FC236}">
                <a16:creationId xmlns:a16="http://schemas.microsoft.com/office/drawing/2014/main" id="{21E574D9-8CB7-4015-978E-8C85AE9F1315}"/>
              </a:ext>
            </a:extLst>
          </p:cNvPr>
          <p:cNvCxnSpPr/>
          <p:nvPr/>
        </p:nvCxnSpPr>
        <p:spPr>
          <a:xfrm flipV="1">
            <a:off x="8454093" y="3883593"/>
            <a:ext cx="947253" cy="72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C620B78-651F-4E0D-A2F6-6257D7663655}"/>
              </a:ext>
            </a:extLst>
          </p:cNvPr>
          <p:cNvSpPr txBox="1"/>
          <p:nvPr/>
        </p:nvSpPr>
        <p:spPr>
          <a:xfrm>
            <a:off x="8073145" y="2025462"/>
            <a:ext cx="1571454" cy="923330"/>
          </a:xfrm>
          <a:prstGeom prst="rect">
            <a:avLst/>
          </a:prstGeom>
          <a:solidFill>
            <a:schemeClr val="accent6">
              <a:lumMod val="40000"/>
              <a:lumOff val="60000"/>
            </a:schemeClr>
          </a:solidFill>
          <a:ln>
            <a:solidFill>
              <a:schemeClr val="tx1"/>
            </a:solidFill>
          </a:ln>
        </p:spPr>
        <p:txBody>
          <a:bodyPr wrap="square" rtlCol="0">
            <a:spAutoFit/>
          </a:bodyPr>
          <a:lstStyle/>
          <a:p>
            <a:r>
              <a:rPr lang="en-US" dirty="0"/>
              <a:t>Redis Data Structure Handler</a:t>
            </a:r>
          </a:p>
        </p:txBody>
      </p:sp>
      <p:sp>
        <p:nvSpPr>
          <p:cNvPr id="17" name="TextBox 16">
            <a:extLst>
              <a:ext uri="{FF2B5EF4-FFF2-40B4-BE49-F238E27FC236}">
                <a16:creationId xmlns:a16="http://schemas.microsoft.com/office/drawing/2014/main" id="{6A62B597-E45E-4EB9-9F4E-FBA80C62FE8D}"/>
              </a:ext>
            </a:extLst>
          </p:cNvPr>
          <p:cNvSpPr txBox="1"/>
          <p:nvPr/>
        </p:nvSpPr>
        <p:spPr>
          <a:xfrm>
            <a:off x="1939907" y="2584967"/>
            <a:ext cx="1878399" cy="1477328"/>
          </a:xfrm>
          <a:prstGeom prst="rect">
            <a:avLst/>
          </a:prstGeom>
          <a:solidFill>
            <a:schemeClr val="accent1">
              <a:lumMod val="20000"/>
              <a:lumOff val="80000"/>
            </a:schemeClr>
          </a:solidFill>
          <a:ln>
            <a:solidFill>
              <a:schemeClr val="tx1"/>
            </a:solidFill>
          </a:ln>
        </p:spPr>
        <p:txBody>
          <a:bodyPr wrap="none" rtlCol="0">
            <a:spAutoFit/>
          </a:bodyPr>
          <a:lstStyle/>
          <a:p>
            <a:r>
              <a:rPr lang="en-US" dirty="0"/>
              <a:t>AMQP Server</a:t>
            </a:r>
          </a:p>
          <a:p>
            <a:r>
              <a:rPr lang="en-US" dirty="0"/>
              <a:t>Take Update </a:t>
            </a:r>
          </a:p>
          <a:p>
            <a:r>
              <a:rPr lang="en-US" dirty="0"/>
              <a:t>Commands</a:t>
            </a:r>
          </a:p>
          <a:p>
            <a:r>
              <a:rPr lang="en-US" dirty="0"/>
              <a:t>And Apply </a:t>
            </a:r>
          </a:p>
          <a:p>
            <a:r>
              <a:rPr lang="en-US" dirty="0"/>
              <a:t>To Redis Database</a:t>
            </a:r>
          </a:p>
        </p:txBody>
      </p:sp>
      <p:sp>
        <p:nvSpPr>
          <p:cNvPr id="24" name="TextBox 23">
            <a:extLst>
              <a:ext uri="{FF2B5EF4-FFF2-40B4-BE49-F238E27FC236}">
                <a16:creationId xmlns:a16="http://schemas.microsoft.com/office/drawing/2014/main" id="{A2CD9932-B9B8-4129-A9C7-51905502E4BD}"/>
              </a:ext>
            </a:extLst>
          </p:cNvPr>
          <p:cNvSpPr txBox="1"/>
          <p:nvPr/>
        </p:nvSpPr>
        <p:spPr>
          <a:xfrm>
            <a:off x="7247496" y="4610328"/>
            <a:ext cx="1878399" cy="1477328"/>
          </a:xfrm>
          <a:prstGeom prst="rect">
            <a:avLst/>
          </a:prstGeom>
          <a:solidFill>
            <a:schemeClr val="accent1">
              <a:lumMod val="20000"/>
              <a:lumOff val="80000"/>
            </a:schemeClr>
          </a:solidFill>
          <a:ln>
            <a:solidFill>
              <a:schemeClr val="tx1"/>
            </a:solidFill>
          </a:ln>
        </p:spPr>
        <p:txBody>
          <a:bodyPr wrap="none" rtlCol="0">
            <a:spAutoFit/>
          </a:bodyPr>
          <a:lstStyle/>
          <a:p>
            <a:r>
              <a:rPr lang="en-US" dirty="0"/>
              <a:t>AMQP Server</a:t>
            </a:r>
          </a:p>
          <a:p>
            <a:r>
              <a:rPr lang="en-US" dirty="0"/>
              <a:t>Take Update </a:t>
            </a:r>
          </a:p>
          <a:p>
            <a:r>
              <a:rPr lang="en-US" dirty="0"/>
              <a:t>Commands</a:t>
            </a:r>
          </a:p>
          <a:p>
            <a:r>
              <a:rPr lang="en-US" dirty="0"/>
              <a:t>And Apply </a:t>
            </a:r>
          </a:p>
          <a:p>
            <a:r>
              <a:rPr lang="en-US" dirty="0"/>
              <a:t>To Redis Database</a:t>
            </a:r>
          </a:p>
        </p:txBody>
      </p:sp>
      <p:sp>
        <p:nvSpPr>
          <p:cNvPr id="22" name="TextBox 21">
            <a:extLst>
              <a:ext uri="{FF2B5EF4-FFF2-40B4-BE49-F238E27FC236}">
                <a16:creationId xmlns:a16="http://schemas.microsoft.com/office/drawing/2014/main" id="{F1E3C687-A58E-4995-BD89-C724446B561D}"/>
              </a:ext>
            </a:extLst>
          </p:cNvPr>
          <p:cNvSpPr txBox="1"/>
          <p:nvPr/>
        </p:nvSpPr>
        <p:spPr>
          <a:xfrm>
            <a:off x="9932036" y="1840796"/>
            <a:ext cx="1878399" cy="369332"/>
          </a:xfrm>
          <a:prstGeom prst="rect">
            <a:avLst/>
          </a:prstGeom>
          <a:solidFill>
            <a:schemeClr val="bg2"/>
          </a:solidFill>
          <a:ln>
            <a:solidFill>
              <a:schemeClr val="tx1"/>
            </a:solidFill>
          </a:ln>
        </p:spPr>
        <p:txBody>
          <a:bodyPr wrap="square" rtlCol="0">
            <a:spAutoFit/>
          </a:bodyPr>
          <a:lstStyle/>
          <a:p>
            <a:r>
              <a:rPr lang="en-US" dirty="0"/>
              <a:t>Application</a:t>
            </a:r>
          </a:p>
        </p:txBody>
      </p:sp>
      <p:cxnSp>
        <p:nvCxnSpPr>
          <p:cNvPr id="29" name="Straight Arrow Connector 28">
            <a:extLst>
              <a:ext uri="{FF2B5EF4-FFF2-40B4-BE49-F238E27FC236}">
                <a16:creationId xmlns:a16="http://schemas.microsoft.com/office/drawing/2014/main" id="{575CA8A9-229C-420C-9647-53ED611FD680}"/>
              </a:ext>
            </a:extLst>
          </p:cNvPr>
          <p:cNvCxnSpPr>
            <a:stCxn id="3" idx="1"/>
          </p:cNvCxnSpPr>
          <p:nvPr/>
        </p:nvCxnSpPr>
        <p:spPr>
          <a:xfrm flipH="1">
            <a:off x="3938925" y="2487127"/>
            <a:ext cx="4134220" cy="263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D482EB-8CCA-4597-B7FB-72A48F3BEEF8}"/>
              </a:ext>
            </a:extLst>
          </p:cNvPr>
          <p:cNvCxnSpPr/>
          <p:nvPr/>
        </p:nvCxnSpPr>
        <p:spPr>
          <a:xfrm>
            <a:off x="8344584" y="2948792"/>
            <a:ext cx="1007483" cy="47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35725C5-0A9F-46F5-9D09-2668F847CC58}"/>
              </a:ext>
            </a:extLst>
          </p:cNvPr>
          <p:cNvCxnSpPr>
            <a:endCxn id="3" idx="3"/>
          </p:cNvCxnSpPr>
          <p:nvPr/>
        </p:nvCxnSpPr>
        <p:spPr>
          <a:xfrm flipH="1">
            <a:off x="9644599" y="2210128"/>
            <a:ext cx="818128"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695E1EC-E02A-413E-9C21-C46E1775F947}"/>
              </a:ext>
            </a:extLst>
          </p:cNvPr>
          <p:cNvSpPr txBox="1"/>
          <p:nvPr/>
        </p:nvSpPr>
        <p:spPr>
          <a:xfrm>
            <a:off x="430135" y="6326870"/>
            <a:ext cx="1878399" cy="369332"/>
          </a:xfrm>
          <a:prstGeom prst="rect">
            <a:avLst/>
          </a:prstGeom>
          <a:solidFill>
            <a:schemeClr val="bg2"/>
          </a:solidFill>
          <a:ln>
            <a:solidFill>
              <a:schemeClr val="tx1"/>
            </a:solidFill>
          </a:ln>
        </p:spPr>
        <p:txBody>
          <a:bodyPr wrap="square" rtlCol="0">
            <a:spAutoFit/>
          </a:bodyPr>
          <a:lstStyle/>
          <a:p>
            <a:r>
              <a:rPr lang="en-US" dirty="0"/>
              <a:t>Application</a:t>
            </a:r>
          </a:p>
        </p:txBody>
      </p:sp>
      <p:cxnSp>
        <p:nvCxnSpPr>
          <p:cNvPr id="38" name="Straight Arrow Connector 37">
            <a:extLst>
              <a:ext uri="{FF2B5EF4-FFF2-40B4-BE49-F238E27FC236}">
                <a16:creationId xmlns:a16="http://schemas.microsoft.com/office/drawing/2014/main" id="{4C9B19BF-7764-44BD-A9E3-E718CCC02FC5}"/>
              </a:ext>
            </a:extLst>
          </p:cNvPr>
          <p:cNvCxnSpPr>
            <a:stCxn id="17" idx="1"/>
          </p:cNvCxnSpPr>
          <p:nvPr/>
        </p:nvCxnSpPr>
        <p:spPr>
          <a:xfrm flipH="1">
            <a:off x="1150789" y="3323631"/>
            <a:ext cx="789118" cy="32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2C3D671-AB5C-4F2F-9CBA-CAE3A83F2A35}"/>
              </a:ext>
            </a:extLst>
          </p:cNvPr>
          <p:cNvSpPr txBox="1"/>
          <p:nvPr/>
        </p:nvSpPr>
        <p:spPr>
          <a:xfrm>
            <a:off x="838200" y="5001563"/>
            <a:ext cx="1571454" cy="923330"/>
          </a:xfrm>
          <a:prstGeom prst="rect">
            <a:avLst/>
          </a:prstGeom>
          <a:solidFill>
            <a:schemeClr val="accent6">
              <a:lumMod val="40000"/>
              <a:lumOff val="60000"/>
            </a:schemeClr>
          </a:solidFill>
          <a:ln>
            <a:solidFill>
              <a:schemeClr val="tx1"/>
            </a:solidFill>
          </a:ln>
        </p:spPr>
        <p:txBody>
          <a:bodyPr wrap="square" rtlCol="0">
            <a:spAutoFit/>
          </a:bodyPr>
          <a:lstStyle/>
          <a:p>
            <a:r>
              <a:rPr lang="en-US" dirty="0"/>
              <a:t>Redis Data Structure Handler</a:t>
            </a:r>
          </a:p>
        </p:txBody>
      </p:sp>
      <p:cxnSp>
        <p:nvCxnSpPr>
          <p:cNvPr id="41" name="Straight Arrow Connector 40">
            <a:extLst>
              <a:ext uri="{FF2B5EF4-FFF2-40B4-BE49-F238E27FC236}">
                <a16:creationId xmlns:a16="http://schemas.microsoft.com/office/drawing/2014/main" id="{60D7E21B-F3B4-47C6-B7F5-04A5FC7DF278}"/>
              </a:ext>
            </a:extLst>
          </p:cNvPr>
          <p:cNvCxnSpPr>
            <a:endCxn id="9" idx="2"/>
          </p:cNvCxnSpPr>
          <p:nvPr/>
        </p:nvCxnSpPr>
        <p:spPr>
          <a:xfrm flipH="1" flipV="1">
            <a:off x="621702" y="4345258"/>
            <a:ext cx="643127" cy="61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4A3FBB1-81D4-46E8-8D2F-94261EFDC67E}"/>
              </a:ext>
            </a:extLst>
          </p:cNvPr>
          <p:cNvCxnSpPr/>
          <p:nvPr/>
        </p:nvCxnSpPr>
        <p:spPr>
          <a:xfrm flipV="1">
            <a:off x="1768570" y="5924893"/>
            <a:ext cx="0" cy="38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9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5C42-7978-4D7B-97CC-D87FA8516E0E}"/>
              </a:ext>
            </a:extLst>
          </p:cNvPr>
          <p:cNvSpPr>
            <a:spLocks noGrp="1"/>
          </p:cNvSpPr>
          <p:nvPr>
            <p:ph type="title"/>
          </p:nvPr>
        </p:nvSpPr>
        <p:spPr/>
        <p:txBody>
          <a:bodyPr>
            <a:normAutofit fontScale="90000"/>
          </a:bodyPr>
          <a:lstStyle/>
          <a:p>
            <a:r>
              <a:rPr lang="en-US" dirty="0"/>
              <a:t>A Limited Number of Commands, (less than 30?) to Synchronize the IOT and Cloud Databases.</a:t>
            </a:r>
            <a:br>
              <a:rPr lang="en-US" dirty="0"/>
            </a:br>
            <a:endParaRPr lang="en-US" dirty="0"/>
          </a:p>
        </p:txBody>
      </p:sp>
      <p:sp>
        <p:nvSpPr>
          <p:cNvPr id="9" name="TextBox 8">
            <a:extLst>
              <a:ext uri="{FF2B5EF4-FFF2-40B4-BE49-F238E27FC236}">
                <a16:creationId xmlns:a16="http://schemas.microsoft.com/office/drawing/2014/main" id="{AE3DC8E3-8422-4344-8AB3-814C037EC343}"/>
              </a:ext>
            </a:extLst>
          </p:cNvPr>
          <p:cNvSpPr txBox="1"/>
          <p:nvPr/>
        </p:nvSpPr>
        <p:spPr>
          <a:xfrm>
            <a:off x="92614" y="3421928"/>
            <a:ext cx="1058175" cy="923330"/>
          </a:xfrm>
          <a:prstGeom prst="rect">
            <a:avLst/>
          </a:prstGeom>
          <a:solidFill>
            <a:schemeClr val="accent2">
              <a:lumMod val="60000"/>
              <a:lumOff val="40000"/>
            </a:schemeClr>
          </a:solidFill>
          <a:ln>
            <a:solidFill>
              <a:schemeClr val="tx1"/>
            </a:solidFill>
          </a:ln>
        </p:spPr>
        <p:txBody>
          <a:bodyPr wrap="none" rtlCol="0">
            <a:spAutoFit/>
          </a:bodyPr>
          <a:lstStyle/>
          <a:p>
            <a:r>
              <a:rPr lang="en-US" dirty="0"/>
              <a:t>Redis</a:t>
            </a:r>
          </a:p>
          <a:p>
            <a:r>
              <a:rPr lang="en-US" dirty="0"/>
              <a:t>IOT</a:t>
            </a:r>
          </a:p>
          <a:p>
            <a:r>
              <a:rPr lang="en-US" dirty="0"/>
              <a:t>Database</a:t>
            </a:r>
          </a:p>
        </p:txBody>
      </p:sp>
      <p:sp>
        <p:nvSpPr>
          <p:cNvPr id="10" name="TextBox 9">
            <a:extLst>
              <a:ext uri="{FF2B5EF4-FFF2-40B4-BE49-F238E27FC236}">
                <a16:creationId xmlns:a16="http://schemas.microsoft.com/office/drawing/2014/main" id="{CEE3E227-257B-4A16-8ACB-383DDC6ADF93}"/>
              </a:ext>
            </a:extLst>
          </p:cNvPr>
          <p:cNvSpPr txBox="1"/>
          <p:nvPr/>
        </p:nvSpPr>
        <p:spPr>
          <a:xfrm>
            <a:off x="10392402" y="4186208"/>
            <a:ext cx="1061381" cy="923330"/>
          </a:xfrm>
          <a:prstGeom prst="rect">
            <a:avLst/>
          </a:prstGeom>
          <a:solidFill>
            <a:schemeClr val="accent2">
              <a:lumMod val="40000"/>
              <a:lumOff val="60000"/>
            </a:schemeClr>
          </a:solidFill>
          <a:ln>
            <a:solidFill>
              <a:schemeClr val="tx1"/>
            </a:solidFill>
          </a:ln>
        </p:spPr>
        <p:txBody>
          <a:bodyPr wrap="none" rtlCol="0">
            <a:spAutoFit/>
          </a:bodyPr>
          <a:lstStyle/>
          <a:p>
            <a:r>
              <a:rPr lang="en-US" dirty="0"/>
              <a:t>Redis</a:t>
            </a:r>
          </a:p>
          <a:p>
            <a:r>
              <a:rPr lang="en-US" dirty="0"/>
              <a:t>Cloud</a:t>
            </a:r>
          </a:p>
          <a:p>
            <a:r>
              <a:rPr lang="en-US" dirty="0"/>
              <a:t>Database</a:t>
            </a:r>
          </a:p>
        </p:txBody>
      </p:sp>
      <p:sp>
        <p:nvSpPr>
          <p:cNvPr id="11" name="TextBox 10">
            <a:extLst>
              <a:ext uri="{FF2B5EF4-FFF2-40B4-BE49-F238E27FC236}">
                <a16:creationId xmlns:a16="http://schemas.microsoft.com/office/drawing/2014/main" id="{F6509321-FE2F-4BC3-B187-EC42E0675965}"/>
              </a:ext>
            </a:extLst>
          </p:cNvPr>
          <p:cNvSpPr txBox="1"/>
          <p:nvPr/>
        </p:nvSpPr>
        <p:spPr>
          <a:xfrm>
            <a:off x="4314828" y="4483376"/>
            <a:ext cx="4044184" cy="369332"/>
          </a:xfrm>
          <a:prstGeom prst="rect">
            <a:avLst/>
          </a:prstGeom>
          <a:noFill/>
        </p:spPr>
        <p:txBody>
          <a:bodyPr wrap="none" rtlCol="0">
            <a:spAutoFit/>
          </a:bodyPr>
          <a:lstStyle/>
          <a:p>
            <a:r>
              <a:rPr lang="en-US" dirty="0"/>
              <a:t>AMQP Channel From Cloud to IOT Device</a:t>
            </a:r>
          </a:p>
        </p:txBody>
      </p:sp>
      <p:sp>
        <p:nvSpPr>
          <p:cNvPr id="3" name="TextBox 2">
            <a:extLst>
              <a:ext uri="{FF2B5EF4-FFF2-40B4-BE49-F238E27FC236}">
                <a16:creationId xmlns:a16="http://schemas.microsoft.com/office/drawing/2014/main" id="{1C620B78-651F-4E0D-A2F6-6257D7663655}"/>
              </a:ext>
            </a:extLst>
          </p:cNvPr>
          <p:cNvSpPr txBox="1"/>
          <p:nvPr/>
        </p:nvSpPr>
        <p:spPr>
          <a:xfrm>
            <a:off x="7102397" y="3348138"/>
            <a:ext cx="1571454" cy="923330"/>
          </a:xfrm>
          <a:prstGeom prst="rect">
            <a:avLst/>
          </a:prstGeom>
          <a:solidFill>
            <a:schemeClr val="accent6">
              <a:lumMod val="40000"/>
              <a:lumOff val="60000"/>
            </a:schemeClr>
          </a:solidFill>
          <a:ln>
            <a:solidFill>
              <a:schemeClr val="tx1"/>
            </a:solidFill>
          </a:ln>
        </p:spPr>
        <p:txBody>
          <a:bodyPr wrap="square" rtlCol="0">
            <a:spAutoFit/>
          </a:bodyPr>
          <a:lstStyle/>
          <a:p>
            <a:r>
              <a:rPr lang="en-US" dirty="0"/>
              <a:t>Redis Data Structure Handler</a:t>
            </a:r>
          </a:p>
        </p:txBody>
      </p:sp>
      <p:sp>
        <p:nvSpPr>
          <p:cNvPr id="17" name="TextBox 16">
            <a:extLst>
              <a:ext uri="{FF2B5EF4-FFF2-40B4-BE49-F238E27FC236}">
                <a16:creationId xmlns:a16="http://schemas.microsoft.com/office/drawing/2014/main" id="{6A62B597-E45E-4EB9-9F4E-FBA80C62FE8D}"/>
              </a:ext>
            </a:extLst>
          </p:cNvPr>
          <p:cNvSpPr txBox="1"/>
          <p:nvPr/>
        </p:nvSpPr>
        <p:spPr>
          <a:xfrm>
            <a:off x="2334139" y="3285858"/>
            <a:ext cx="1878399" cy="1477328"/>
          </a:xfrm>
          <a:prstGeom prst="rect">
            <a:avLst/>
          </a:prstGeom>
          <a:solidFill>
            <a:schemeClr val="accent1">
              <a:lumMod val="20000"/>
              <a:lumOff val="80000"/>
            </a:schemeClr>
          </a:solidFill>
          <a:ln>
            <a:solidFill>
              <a:schemeClr val="tx1"/>
            </a:solidFill>
          </a:ln>
        </p:spPr>
        <p:txBody>
          <a:bodyPr wrap="none" rtlCol="0">
            <a:spAutoFit/>
          </a:bodyPr>
          <a:lstStyle/>
          <a:p>
            <a:r>
              <a:rPr lang="en-US" dirty="0"/>
              <a:t>AMQP Server</a:t>
            </a:r>
          </a:p>
          <a:p>
            <a:r>
              <a:rPr lang="en-US" dirty="0"/>
              <a:t>Take Update </a:t>
            </a:r>
          </a:p>
          <a:p>
            <a:r>
              <a:rPr lang="en-US" dirty="0"/>
              <a:t>Commands</a:t>
            </a:r>
          </a:p>
          <a:p>
            <a:r>
              <a:rPr lang="en-US" dirty="0"/>
              <a:t>And Apply </a:t>
            </a:r>
          </a:p>
          <a:p>
            <a:r>
              <a:rPr lang="en-US" dirty="0"/>
              <a:t>To Redis Database</a:t>
            </a:r>
          </a:p>
        </p:txBody>
      </p:sp>
      <p:sp>
        <p:nvSpPr>
          <p:cNvPr id="22" name="TextBox 21">
            <a:extLst>
              <a:ext uri="{FF2B5EF4-FFF2-40B4-BE49-F238E27FC236}">
                <a16:creationId xmlns:a16="http://schemas.microsoft.com/office/drawing/2014/main" id="{F1E3C687-A58E-4995-BD89-C724446B561D}"/>
              </a:ext>
            </a:extLst>
          </p:cNvPr>
          <p:cNvSpPr txBox="1"/>
          <p:nvPr/>
        </p:nvSpPr>
        <p:spPr>
          <a:xfrm>
            <a:off x="9094293" y="2467511"/>
            <a:ext cx="1878399" cy="369332"/>
          </a:xfrm>
          <a:prstGeom prst="rect">
            <a:avLst/>
          </a:prstGeom>
          <a:solidFill>
            <a:schemeClr val="bg2"/>
          </a:solidFill>
          <a:ln>
            <a:solidFill>
              <a:schemeClr val="tx1"/>
            </a:solidFill>
          </a:ln>
        </p:spPr>
        <p:txBody>
          <a:bodyPr wrap="square" rtlCol="0">
            <a:spAutoFit/>
          </a:bodyPr>
          <a:lstStyle/>
          <a:p>
            <a:r>
              <a:rPr lang="en-US" dirty="0"/>
              <a:t>Application</a:t>
            </a:r>
          </a:p>
        </p:txBody>
      </p:sp>
      <p:cxnSp>
        <p:nvCxnSpPr>
          <p:cNvPr id="29" name="Straight Arrow Connector 28">
            <a:extLst>
              <a:ext uri="{FF2B5EF4-FFF2-40B4-BE49-F238E27FC236}">
                <a16:creationId xmlns:a16="http://schemas.microsoft.com/office/drawing/2014/main" id="{575CA8A9-229C-420C-9647-53ED611FD680}"/>
              </a:ext>
            </a:extLst>
          </p:cNvPr>
          <p:cNvCxnSpPr>
            <a:cxnSpLocks/>
          </p:cNvCxnSpPr>
          <p:nvPr/>
        </p:nvCxnSpPr>
        <p:spPr>
          <a:xfrm flipH="1" flipV="1">
            <a:off x="4252943" y="3982998"/>
            <a:ext cx="2865141" cy="2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35725C5-0A9F-46F5-9D09-2668F847CC58}"/>
              </a:ext>
            </a:extLst>
          </p:cNvPr>
          <p:cNvCxnSpPr>
            <a:cxnSpLocks/>
            <a:stCxn id="10" idx="1"/>
            <a:endCxn id="3" idx="3"/>
          </p:cNvCxnSpPr>
          <p:nvPr/>
        </p:nvCxnSpPr>
        <p:spPr>
          <a:xfrm flipH="1" flipV="1">
            <a:off x="8673851" y="3809803"/>
            <a:ext cx="1718551" cy="83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9B19BF-7764-44BD-A9E3-E718CCC02FC5}"/>
              </a:ext>
            </a:extLst>
          </p:cNvPr>
          <p:cNvCxnSpPr>
            <a:cxnSpLocks/>
            <a:stCxn id="17" idx="1"/>
          </p:cNvCxnSpPr>
          <p:nvPr/>
        </p:nvCxnSpPr>
        <p:spPr>
          <a:xfrm flipH="1" flipV="1">
            <a:off x="1150789" y="3982998"/>
            <a:ext cx="1183350" cy="4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324008F-AA82-4BB6-A169-6ED7CA9F49E0}"/>
              </a:ext>
            </a:extLst>
          </p:cNvPr>
          <p:cNvCxnSpPr/>
          <p:nvPr/>
        </p:nvCxnSpPr>
        <p:spPr>
          <a:xfrm flipH="1">
            <a:off x="8590980" y="2836843"/>
            <a:ext cx="706333" cy="51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485BDDA6-EA62-4B37-88D1-811A2204E51D}"/>
              </a:ext>
            </a:extLst>
          </p:cNvPr>
          <p:cNvSpPr txBox="1">
            <a:spLocks/>
          </p:cNvSpPr>
          <p:nvPr/>
        </p:nvSpPr>
        <p:spPr>
          <a:xfrm>
            <a:off x="497809" y="5535573"/>
            <a:ext cx="10515600" cy="923330"/>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This compares to a conventional MQTT or a conventional AMQP connection, where there are messages for each instance of data.  There could be hundreds of unique messages.</a:t>
            </a:r>
          </a:p>
        </p:txBody>
      </p:sp>
      <p:sp>
        <p:nvSpPr>
          <p:cNvPr id="16" name="TextBox 15">
            <a:extLst>
              <a:ext uri="{FF2B5EF4-FFF2-40B4-BE49-F238E27FC236}">
                <a16:creationId xmlns:a16="http://schemas.microsoft.com/office/drawing/2014/main" id="{56EC8794-7840-41BC-BA59-535C417A5D05}"/>
              </a:ext>
            </a:extLst>
          </p:cNvPr>
          <p:cNvSpPr txBox="1"/>
          <p:nvPr/>
        </p:nvSpPr>
        <p:spPr>
          <a:xfrm>
            <a:off x="3724989" y="1473147"/>
            <a:ext cx="4061240" cy="1754326"/>
          </a:xfrm>
          <a:prstGeom prst="rect">
            <a:avLst/>
          </a:prstGeom>
          <a:noFill/>
        </p:spPr>
        <p:txBody>
          <a:bodyPr wrap="none" rtlCol="0">
            <a:spAutoFit/>
          </a:bodyPr>
          <a:lstStyle/>
          <a:p>
            <a:pPr marL="285750" indent="-285750">
              <a:buFont typeface="Arial" panose="020B0604020202020204" pitchFamily="34" charset="0"/>
              <a:buChar char="•"/>
            </a:pPr>
            <a:r>
              <a:rPr lang="en-US" dirty="0"/>
              <a:t>Examples of Synchronizing Commands</a:t>
            </a:r>
          </a:p>
          <a:p>
            <a:pPr marL="742950" lvl="1" indent="-285750">
              <a:buFont typeface="Arial" panose="020B0604020202020204" pitchFamily="34" charset="0"/>
              <a:buChar char="•"/>
            </a:pPr>
            <a:r>
              <a:rPr lang="en-US" dirty="0"/>
              <a:t>Update Stream</a:t>
            </a:r>
          </a:p>
          <a:p>
            <a:pPr marL="742950" lvl="1" indent="-285750">
              <a:buFont typeface="Arial" panose="020B0604020202020204" pitchFamily="34" charset="0"/>
              <a:buChar char="•"/>
            </a:pPr>
            <a:r>
              <a:rPr lang="en-US" dirty="0"/>
              <a:t>Update Hash Element</a:t>
            </a:r>
          </a:p>
          <a:p>
            <a:pPr marL="742950" lvl="1" indent="-285750">
              <a:buFont typeface="Arial" panose="020B0604020202020204" pitchFamily="34" charset="0"/>
              <a:buChar char="•"/>
            </a:pPr>
            <a:r>
              <a:rPr lang="en-US" dirty="0"/>
              <a:t>Push Job Queue</a:t>
            </a:r>
          </a:p>
          <a:p>
            <a:pPr marL="742950" lvl="1" indent="-285750">
              <a:buFont typeface="Arial" panose="020B0604020202020204" pitchFamily="34" charset="0"/>
              <a:buChar char="•"/>
            </a:pPr>
            <a:r>
              <a:rPr lang="en-US" dirty="0"/>
              <a:t>Pop Job Queue</a:t>
            </a:r>
          </a:p>
          <a:p>
            <a:endParaRPr lang="en-US" dirty="0"/>
          </a:p>
        </p:txBody>
      </p:sp>
    </p:spTree>
    <p:extLst>
      <p:ext uri="{BB962C8B-B14F-4D97-AF65-F5344CB8AC3E}">
        <p14:creationId xmlns:p14="http://schemas.microsoft.com/office/powerpoint/2010/main" val="156933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CD73E-F16A-4A79-AF53-4624745C66AE}"/>
              </a:ext>
            </a:extLst>
          </p:cNvPr>
          <p:cNvSpPr>
            <a:spLocks noGrp="1"/>
          </p:cNvSpPr>
          <p:nvPr>
            <p:ph type="title"/>
          </p:nvPr>
        </p:nvSpPr>
        <p:spPr/>
        <p:txBody>
          <a:bodyPr/>
          <a:lstStyle/>
          <a:p>
            <a:r>
              <a:rPr lang="en-US" dirty="0"/>
              <a:t>Lacking One Thing</a:t>
            </a:r>
          </a:p>
        </p:txBody>
      </p:sp>
      <p:sp>
        <p:nvSpPr>
          <p:cNvPr id="5" name="Text Placeholder 4">
            <a:extLst>
              <a:ext uri="{FF2B5EF4-FFF2-40B4-BE49-F238E27FC236}">
                <a16:creationId xmlns:a16="http://schemas.microsoft.com/office/drawing/2014/main" id="{8E0A2486-9D5D-417E-99EF-C33CC45E8E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6901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BAEC-66D3-40DA-BBF8-513C32B15CB5}"/>
              </a:ext>
            </a:extLst>
          </p:cNvPr>
          <p:cNvSpPr>
            <a:spLocks noGrp="1"/>
          </p:cNvSpPr>
          <p:nvPr>
            <p:ph type="title"/>
          </p:nvPr>
        </p:nvSpPr>
        <p:spPr/>
        <p:txBody>
          <a:bodyPr/>
          <a:lstStyle/>
          <a:p>
            <a:r>
              <a:rPr lang="en-US" dirty="0"/>
              <a:t>Our Original System</a:t>
            </a:r>
          </a:p>
        </p:txBody>
      </p:sp>
      <p:pic>
        <p:nvPicPr>
          <p:cNvPr id="7" name="Picture Placeholder 6">
            <a:extLst>
              <a:ext uri="{FF2B5EF4-FFF2-40B4-BE49-F238E27FC236}">
                <a16:creationId xmlns:a16="http://schemas.microsoft.com/office/drawing/2014/main" id="{B6C4A6EA-D38F-4A82-9D82-DEDB812D558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792" r="27792"/>
          <a:stretch>
            <a:fillRect/>
          </a:stretch>
        </p:blipFill>
        <p:spPr>
          <a:xfrm rot="5400000">
            <a:off x="5832475" y="338138"/>
            <a:ext cx="4873625" cy="6172200"/>
          </a:xfrm>
        </p:spPr>
      </p:pic>
      <p:sp>
        <p:nvSpPr>
          <p:cNvPr id="5" name="Text Placeholder 4">
            <a:extLst>
              <a:ext uri="{FF2B5EF4-FFF2-40B4-BE49-F238E27FC236}">
                <a16:creationId xmlns:a16="http://schemas.microsoft.com/office/drawing/2014/main" id="{7B1E3A0B-C601-4A9C-BEA6-37C621BF8D62}"/>
              </a:ext>
            </a:extLst>
          </p:cNvPr>
          <p:cNvSpPr>
            <a:spLocks noGrp="1"/>
          </p:cNvSpPr>
          <p:nvPr>
            <p:ph type="body" sz="half" idx="2"/>
          </p:nvPr>
        </p:nvSpPr>
        <p:spPr/>
        <p:txBody>
          <a:bodyPr>
            <a:normAutofit lnSpcReduction="10000"/>
          </a:bodyPr>
          <a:lstStyle/>
          <a:p>
            <a:r>
              <a:rPr lang="en-US" sz="2400" dirty="0"/>
              <a:t>A Hunter 48 station irrigation controller.</a:t>
            </a:r>
          </a:p>
          <a:p>
            <a:r>
              <a:rPr lang="en-US" sz="2400" dirty="0"/>
              <a:t>The system was set up by clicking dials in a most painful manner.</a:t>
            </a:r>
          </a:p>
          <a:p>
            <a:r>
              <a:rPr lang="en-US" sz="2400" dirty="0"/>
              <a:t>The system supported only two schedules and was very difficult to change and configure. </a:t>
            </a:r>
          </a:p>
          <a:p>
            <a:r>
              <a:rPr lang="en-US" sz="2400" dirty="0"/>
              <a:t>At the time this unit would cost around $800 dollars.</a:t>
            </a:r>
            <a:endParaRPr lang="en-US" dirty="0"/>
          </a:p>
          <a:p>
            <a:endParaRPr lang="en-US" dirty="0"/>
          </a:p>
        </p:txBody>
      </p:sp>
    </p:spTree>
    <p:extLst>
      <p:ext uri="{BB962C8B-B14F-4D97-AF65-F5344CB8AC3E}">
        <p14:creationId xmlns:p14="http://schemas.microsoft.com/office/powerpoint/2010/main" val="259946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B165-CF33-4F78-B6C1-46E3E209DEA9}"/>
              </a:ext>
            </a:extLst>
          </p:cNvPr>
          <p:cNvSpPr>
            <a:spLocks noGrp="1"/>
          </p:cNvSpPr>
          <p:nvPr>
            <p:ph type="title"/>
          </p:nvPr>
        </p:nvSpPr>
        <p:spPr/>
        <p:txBody>
          <a:bodyPr/>
          <a:lstStyle/>
          <a:p>
            <a:r>
              <a:rPr lang="en-US" dirty="0"/>
              <a:t>Lacking One Thing  -- Need Open Source Projects in This Area</a:t>
            </a:r>
          </a:p>
        </p:txBody>
      </p:sp>
      <p:sp>
        <p:nvSpPr>
          <p:cNvPr id="3" name="Content Placeholder 2">
            <a:extLst>
              <a:ext uri="{FF2B5EF4-FFF2-40B4-BE49-F238E27FC236}">
                <a16:creationId xmlns:a16="http://schemas.microsoft.com/office/drawing/2014/main" id="{3C421D21-CE7B-43F5-883F-9FE64985350C}"/>
              </a:ext>
            </a:extLst>
          </p:cNvPr>
          <p:cNvSpPr>
            <a:spLocks noGrp="1"/>
          </p:cNvSpPr>
          <p:nvPr>
            <p:ph idx="1"/>
          </p:nvPr>
        </p:nvSpPr>
        <p:spPr>
          <a:xfrm>
            <a:off x="838200" y="2093922"/>
            <a:ext cx="10515600" cy="4351338"/>
          </a:xfrm>
        </p:spPr>
        <p:txBody>
          <a:bodyPr/>
          <a:lstStyle/>
          <a:p>
            <a:r>
              <a:rPr lang="en-US" dirty="0"/>
              <a:t>Why is this important?</a:t>
            </a:r>
          </a:p>
          <a:p>
            <a:pPr lvl="1"/>
            <a:r>
              <a:rPr lang="en-US" dirty="0"/>
              <a:t>The Agricultural Control Systems and SCADA systems in general are dominated by </a:t>
            </a:r>
            <a:r>
              <a:rPr lang="en-US" b="1" dirty="0"/>
              <a:t>Vertical and Closed System</a:t>
            </a:r>
            <a:r>
              <a:rPr lang="en-US" dirty="0"/>
              <a:t>.</a:t>
            </a:r>
          </a:p>
          <a:p>
            <a:pPr lvl="2"/>
            <a:r>
              <a:rPr lang="en-US" dirty="0"/>
              <a:t>This is in contrast to most online systems for example:</a:t>
            </a:r>
          </a:p>
          <a:p>
            <a:pPr lvl="3"/>
            <a:r>
              <a:rPr lang="en-US" dirty="0"/>
              <a:t>Redis interfaces with MySQL</a:t>
            </a:r>
          </a:p>
          <a:p>
            <a:pPr lvl="3"/>
            <a:r>
              <a:rPr lang="en-US" dirty="0"/>
              <a:t>Redis and MySQL interfaces with Web Server</a:t>
            </a:r>
          </a:p>
          <a:p>
            <a:pPr lvl="1"/>
            <a:r>
              <a:rPr lang="en-US" dirty="0"/>
              <a:t>Open Source Projects will build up a community to break the hold on the Closed Systems that dominate the current environment.</a:t>
            </a:r>
          </a:p>
          <a:p>
            <a:r>
              <a:rPr lang="en-US" dirty="0"/>
              <a:t>Lacima Ranch will offer our experiences in helping to build this new community.</a:t>
            </a:r>
          </a:p>
          <a:p>
            <a:pPr lvl="2"/>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63500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47EE-BDC8-1F47-BFE2-8B249372FDEE}"/>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665472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3F2A5F-1D97-4747-BA99-F1B91D99A0BF}"/>
              </a:ext>
            </a:extLst>
          </p:cNvPr>
          <p:cNvSpPr>
            <a:spLocks noGrp="1"/>
          </p:cNvSpPr>
          <p:nvPr>
            <p:ph type="title"/>
          </p:nvPr>
        </p:nvSpPr>
        <p:spPr/>
        <p:txBody>
          <a:bodyPr/>
          <a:lstStyle/>
          <a:p>
            <a:r>
              <a:rPr lang="en-US" dirty="0"/>
              <a:t>Our New System Architecture</a:t>
            </a:r>
          </a:p>
        </p:txBody>
      </p:sp>
      <p:sp>
        <p:nvSpPr>
          <p:cNvPr id="7" name="TextBox 6">
            <a:extLst>
              <a:ext uri="{FF2B5EF4-FFF2-40B4-BE49-F238E27FC236}">
                <a16:creationId xmlns:a16="http://schemas.microsoft.com/office/drawing/2014/main" id="{104CBC4C-55A1-4834-A469-5DDD195D4A11}"/>
              </a:ext>
            </a:extLst>
          </p:cNvPr>
          <p:cNvSpPr txBox="1"/>
          <p:nvPr/>
        </p:nvSpPr>
        <p:spPr>
          <a:xfrm>
            <a:off x="3745207" y="2686022"/>
            <a:ext cx="2502280" cy="369332"/>
          </a:xfrm>
          <a:prstGeom prst="rect">
            <a:avLst/>
          </a:prstGeom>
          <a:solidFill>
            <a:schemeClr val="bg2"/>
          </a:solidFill>
          <a:ln>
            <a:solidFill>
              <a:schemeClr val="tx1"/>
            </a:solidFill>
          </a:ln>
        </p:spPr>
        <p:txBody>
          <a:bodyPr wrap="square" rtlCol="0">
            <a:spAutoFit/>
          </a:bodyPr>
          <a:lstStyle/>
          <a:p>
            <a:r>
              <a:rPr lang="en-US" dirty="0"/>
              <a:t>Cloud Controller</a:t>
            </a:r>
          </a:p>
        </p:txBody>
      </p:sp>
      <p:sp>
        <p:nvSpPr>
          <p:cNvPr id="8" name="TextBox 7">
            <a:extLst>
              <a:ext uri="{FF2B5EF4-FFF2-40B4-BE49-F238E27FC236}">
                <a16:creationId xmlns:a16="http://schemas.microsoft.com/office/drawing/2014/main" id="{646F1B65-3DC2-411A-9AFD-2AF49746E711}"/>
              </a:ext>
            </a:extLst>
          </p:cNvPr>
          <p:cNvSpPr txBox="1"/>
          <p:nvPr/>
        </p:nvSpPr>
        <p:spPr>
          <a:xfrm>
            <a:off x="2238545" y="4062781"/>
            <a:ext cx="1429092" cy="646331"/>
          </a:xfrm>
          <a:prstGeom prst="rect">
            <a:avLst/>
          </a:prstGeom>
          <a:solidFill>
            <a:schemeClr val="bg2"/>
          </a:solidFill>
          <a:ln>
            <a:solidFill>
              <a:schemeClr val="tx1"/>
            </a:solidFill>
          </a:ln>
        </p:spPr>
        <p:txBody>
          <a:bodyPr wrap="square" rtlCol="0">
            <a:spAutoFit/>
          </a:bodyPr>
          <a:lstStyle/>
          <a:p>
            <a:r>
              <a:rPr lang="en-US" dirty="0"/>
              <a:t>Individual</a:t>
            </a:r>
          </a:p>
          <a:p>
            <a:r>
              <a:rPr lang="en-US" dirty="0"/>
              <a:t>Sites</a:t>
            </a:r>
          </a:p>
        </p:txBody>
      </p:sp>
      <p:sp>
        <p:nvSpPr>
          <p:cNvPr id="9" name="TextBox 8">
            <a:extLst>
              <a:ext uri="{FF2B5EF4-FFF2-40B4-BE49-F238E27FC236}">
                <a16:creationId xmlns:a16="http://schemas.microsoft.com/office/drawing/2014/main" id="{0FEF636F-8C46-446A-A200-C1F465194BED}"/>
              </a:ext>
            </a:extLst>
          </p:cNvPr>
          <p:cNvSpPr txBox="1"/>
          <p:nvPr/>
        </p:nvSpPr>
        <p:spPr>
          <a:xfrm>
            <a:off x="4095636" y="4062782"/>
            <a:ext cx="1429092" cy="646331"/>
          </a:xfrm>
          <a:prstGeom prst="rect">
            <a:avLst/>
          </a:prstGeom>
          <a:solidFill>
            <a:schemeClr val="bg2"/>
          </a:solidFill>
          <a:ln>
            <a:solidFill>
              <a:schemeClr val="tx1"/>
            </a:solidFill>
          </a:ln>
        </p:spPr>
        <p:txBody>
          <a:bodyPr wrap="square" rtlCol="0">
            <a:spAutoFit/>
          </a:bodyPr>
          <a:lstStyle/>
          <a:p>
            <a:r>
              <a:rPr lang="en-US" dirty="0"/>
              <a:t>Individual</a:t>
            </a:r>
          </a:p>
          <a:p>
            <a:r>
              <a:rPr lang="en-US" dirty="0"/>
              <a:t>Sites</a:t>
            </a:r>
          </a:p>
        </p:txBody>
      </p:sp>
      <p:sp>
        <p:nvSpPr>
          <p:cNvPr id="10" name="TextBox 9">
            <a:extLst>
              <a:ext uri="{FF2B5EF4-FFF2-40B4-BE49-F238E27FC236}">
                <a16:creationId xmlns:a16="http://schemas.microsoft.com/office/drawing/2014/main" id="{6641566A-A793-487E-A948-B32141A0A76C}"/>
              </a:ext>
            </a:extLst>
          </p:cNvPr>
          <p:cNvSpPr txBox="1"/>
          <p:nvPr/>
        </p:nvSpPr>
        <p:spPr>
          <a:xfrm>
            <a:off x="6667273" y="4083540"/>
            <a:ext cx="1429092" cy="646331"/>
          </a:xfrm>
          <a:prstGeom prst="rect">
            <a:avLst/>
          </a:prstGeom>
          <a:solidFill>
            <a:schemeClr val="bg2"/>
          </a:solidFill>
          <a:ln>
            <a:solidFill>
              <a:schemeClr val="tx1"/>
            </a:solidFill>
          </a:ln>
        </p:spPr>
        <p:txBody>
          <a:bodyPr wrap="square" rtlCol="0">
            <a:spAutoFit/>
          </a:bodyPr>
          <a:lstStyle/>
          <a:p>
            <a:r>
              <a:rPr lang="en-US" dirty="0"/>
              <a:t>Individual</a:t>
            </a:r>
          </a:p>
          <a:p>
            <a:r>
              <a:rPr lang="en-US" dirty="0"/>
              <a:t>Sites</a:t>
            </a:r>
          </a:p>
        </p:txBody>
      </p:sp>
      <p:sp>
        <p:nvSpPr>
          <p:cNvPr id="11" name="TextBox 10">
            <a:extLst>
              <a:ext uri="{FF2B5EF4-FFF2-40B4-BE49-F238E27FC236}">
                <a16:creationId xmlns:a16="http://schemas.microsoft.com/office/drawing/2014/main" id="{3377D436-5F39-457B-91B3-EA901D2719C3}"/>
              </a:ext>
            </a:extLst>
          </p:cNvPr>
          <p:cNvSpPr txBox="1"/>
          <p:nvPr/>
        </p:nvSpPr>
        <p:spPr>
          <a:xfrm>
            <a:off x="509217" y="4087421"/>
            <a:ext cx="1429092" cy="646331"/>
          </a:xfrm>
          <a:prstGeom prst="rect">
            <a:avLst/>
          </a:prstGeom>
          <a:solidFill>
            <a:schemeClr val="bg2"/>
          </a:solidFill>
          <a:ln>
            <a:solidFill>
              <a:schemeClr val="tx1"/>
            </a:solidFill>
          </a:ln>
        </p:spPr>
        <p:txBody>
          <a:bodyPr wrap="square" rtlCol="0">
            <a:spAutoFit/>
          </a:bodyPr>
          <a:lstStyle/>
          <a:p>
            <a:r>
              <a:rPr lang="en-US" dirty="0"/>
              <a:t>Individual</a:t>
            </a:r>
          </a:p>
          <a:p>
            <a:r>
              <a:rPr lang="en-US" dirty="0"/>
              <a:t>Sites</a:t>
            </a:r>
          </a:p>
        </p:txBody>
      </p:sp>
      <p:sp>
        <p:nvSpPr>
          <p:cNvPr id="12" name="TextBox 11">
            <a:extLst>
              <a:ext uri="{FF2B5EF4-FFF2-40B4-BE49-F238E27FC236}">
                <a16:creationId xmlns:a16="http://schemas.microsoft.com/office/drawing/2014/main" id="{63F7E4E0-1590-4002-B708-6B36CE3C68AA}"/>
              </a:ext>
            </a:extLst>
          </p:cNvPr>
          <p:cNvSpPr txBox="1"/>
          <p:nvPr/>
        </p:nvSpPr>
        <p:spPr>
          <a:xfrm>
            <a:off x="9178678" y="4094607"/>
            <a:ext cx="1429092" cy="646331"/>
          </a:xfrm>
          <a:prstGeom prst="rect">
            <a:avLst/>
          </a:prstGeom>
          <a:solidFill>
            <a:schemeClr val="bg2"/>
          </a:solidFill>
          <a:ln>
            <a:solidFill>
              <a:schemeClr val="tx1"/>
            </a:solidFill>
          </a:ln>
        </p:spPr>
        <p:txBody>
          <a:bodyPr wrap="square" rtlCol="0">
            <a:spAutoFit/>
          </a:bodyPr>
          <a:lstStyle/>
          <a:p>
            <a:r>
              <a:rPr lang="en-US" dirty="0"/>
              <a:t>Individual</a:t>
            </a:r>
          </a:p>
          <a:p>
            <a:r>
              <a:rPr lang="en-US" dirty="0"/>
              <a:t>Sites</a:t>
            </a:r>
          </a:p>
        </p:txBody>
      </p:sp>
      <p:cxnSp>
        <p:nvCxnSpPr>
          <p:cNvPr id="14" name="Straight Arrow Connector 13">
            <a:extLst>
              <a:ext uri="{FF2B5EF4-FFF2-40B4-BE49-F238E27FC236}">
                <a16:creationId xmlns:a16="http://schemas.microsoft.com/office/drawing/2014/main" id="{65CED428-81B8-4A33-ABAB-13DA6F62AD66}"/>
              </a:ext>
            </a:extLst>
          </p:cNvPr>
          <p:cNvCxnSpPr/>
          <p:nvPr/>
        </p:nvCxnSpPr>
        <p:spPr>
          <a:xfrm>
            <a:off x="4725313" y="3055354"/>
            <a:ext cx="0" cy="613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A1A577F-4184-46DF-8EB9-25F3479773D7}"/>
              </a:ext>
            </a:extLst>
          </p:cNvPr>
          <p:cNvCxnSpPr/>
          <p:nvPr/>
        </p:nvCxnSpPr>
        <p:spPr>
          <a:xfrm flipH="1">
            <a:off x="1341485" y="3668551"/>
            <a:ext cx="33838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987773-0B36-445F-9C44-4198CE1A8322}"/>
              </a:ext>
            </a:extLst>
          </p:cNvPr>
          <p:cNvCxnSpPr/>
          <p:nvPr/>
        </p:nvCxnSpPr>
        <p:spPr>
          <a:xfrm>
            <a:off x="4725313" y="3668551"/>
            <a:ext cx="50264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C929BE-FEE9-4C75-8C8F-168285A7B383}"/>
              </a:ext>
            </a:extLst>
          </p:cNvPr>
          <p:cNvCxnSpPr/>
          <p:nvPr/>
        </p:nvCxnSpPr>
        <p:spPr>
          <a:xfrm>
            <a:off x="9751775" y="3668551"/>
            <a:ext cx="0" cy="39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BCF8D2-6125-4D23-96C0-F48A652AD077}"/>
              </a:ext>
            </a:extLst>
          </p:cNvPr>
          <p:cNvCxnSpPr/>
          <p:nvPr/>
        </p:nvCxnSpPr>
        <p:spPr>
          <a:xfrm>
            <a:off x="7238544" y="3668551"/>
            <a:ext cx="0" cy="394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4E4682-31BE-4579-8DC9-1C8EAB83D874}"/>
              </a:ext>
            </a:extLst>
          </p:cNvPr>
          <p:cNvCxnSpPr>
            <a:endCxn id="9" idx="0"/>
          </p:cNvCxnSpPr>
          <p:nvPr/>
        </p:nvCxnSpPr>
        <p:spPr>
          <a:xfrm>
            <a:off x="4810182" y="3668551"/>
            <a:ext cx="0" cy="394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279B35-4250-4B79-8092-D498224CA4B9}"/>
              </a:ext>
            </a:extLst>
          </p:cNvPr>
          <p:cNvCxnSpPr/>
          <p:nvPr/>
        </p:nvCxnSpPr>
        <p:spPr>
          <a:xfrm>
            <a:off x="2852709" y="3668551"/>
            <a:ext cx="0" cy="394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1B150E-573C-438F-B6E0-6925F4AD2DA6}"/>
              </a:ext>
            </a:extLst>
          </p:cNvPr>
          <p:cNvCxnSpPr/>
          <p:nvPr/>
        </p:nvCxnSpPr>
        <p:spPr>
          <a:xfrm>
            <a:off x="1401715" y="3668551"/>
            <a:ext cx="0" cy="414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271C319-66C5-43DF-BB63-568F09C01DAF}"/>
              </a:ext>
            </a:extLst>
          </p:cNvPr>
          <p:cNvCxnSpPr/>
          <p:nvPr/>
        </p:nvCxnSpPr>
        <p:spPr>
          <a:xfrm flipH="1">
            <a:off x="10113154" y="2403722"/>
            <a:ext cx="147838" cy="16908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1C22505D-C57D-48C5-99CD-434D674B23BF}"/>
              </a:ext>
            </a:extLst>
          </p:cNvPr>
          <p:cNvSpPr txBox="1"/>
          <p:nvPr/>
        </p:nvSpPr>
        <p:spPr>
          <a:xfrm>
            <a:off x="9242558" y="879126"/>
            <a:ext cx="2779222" cy="1477328"/>
          </a:xfrm>
          <a:prstGeom prst="rect">
            <a:avLst/>
          </a:prstGeom>
          <a:noFill/>
        </p:spPr>
        <p:txBody>
          <a:bodyPr wrap="none" rtlCol="0">
            <a:spAutoFit/>
          </a:bodyPr>
          <a:lstStyle/>
          <a:p>
            <a:r>
              <a:rPr lang="en-US" dirty="0"/>
              <a:t>Individual</a:t>
            </a:r>
          </a:p>
          <a:p>
            <a:r>
              <a:rPr lang="en-US" dirty="0"/>
              <a:t>Site Are Design</a:t>
            </a:r>
          </a:p>
          <a:p>
            <a:r>
              <a:rPr lang="en-US" dirty="0"/>
              <a:t>To Support</a:t>
            </a:r>
          </a:p>
          <a:p>
            <a:r>
              <a:rPr lang="en-US" dirty="0"/>
              <a:t>Stand Alone Operation</a:t>
            </a:r>
          </a:p>
          <a:p>
            <a:r>
              <a:rPr lang="en-US" dirty="0"/>
              <a:t>As well as Cloud Integration</a:t>
            </a:r>
          </a:p>
        </p:txBody>
      </p:sp>
    </p:spTree>
    <p:extLst>
      <p:ext uri="{BB962C8B-B14F-4D97-AF65-F5344CB8AC3E}">
        <p14:creationId xmlns:p14="http://schemas.microsoft.com/office/powerpoint/2010/main" val="362311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8C2D-D4DB-43DB-A3D2-6D97C8707BCA}"/>
              </a:ext>
            </a:extLst>
          </p:cNvPr>
          <p:cNvSpPr>
            <a:spLocks noGrp="1"/>
          </p:cNvSpPr>
          <p:nvPr>
            <p:ph type="title"/>
          </p:nvPr>
        </p:nvSpPr>
        <p:spPr/>
        <p:txBody>
          <a:bodyPr/>
          <a:lstStyle/>
          <a:p>
            <a:r>
              <a:rPr lang="en-US" dirty="0"/>
              <a:t>Break Out For Site Or Edge Device</a:t>
            </a:r>
          </a:p>
        </p:txBody>
      </p:sp>
      <p:sp>
        <p:nvSpPr>
          <p:cNvPr id="4" name="TextBox 3">
            <a:extLst>
              <a:ext uri="{FF2B5EF4-FFF2-40B4-BE49-F238E27FC236}">
                <a16:creationId xmlns:a16="http://schemas.microsoft.com/office/drawing/2014/main" id="{16BBCF30-7A1D-4274-A255-D305D6D340EA}"/>
              </a:ext>
            </a:extLst>
          </p:cNvPr>
          <p:cNvSpPr txBox="1"/>
          <p:nvPr/>
        </p:nvSpPr>
        <p:spPr>
          <a:xfrm>
            <a:off x="3292962" y="1819790"/>
            <a:ext cx="2182218" cy="923330"/>
          </a:xfrm>
          <a:prstGeom prst="rect">
            <a:avLst/>
          </a:prstGeom>
          <a:solidFill>
            <a:schemeClr val="bg2"/>
          </a:solidFill>
          <a:ln>
            <a:solidFill>
              <a:schemeClr val="tx1"/>
            </a:solidFill>
          </a:ln>
        </p:spPr>
        <p:txBody>
          <a:bodyPr wrap="square" rtlCol="0">
            <a:spAutoFit/>
          </a:bodyPr>
          <a:lstStyle/>
          <a:p>
            <a:r>
              <a:rPr lang="en-US" dirty="0"/>
              <a:t>1 or more</a:t>
            </a:r>
          </a:p>
          <a:p>
            <a:r>
              <a:rPr lang="en-US" dirty="0"/>
              <a:t>Raspberry PI</a:t>
            </a:r>
          </a:p>
          <a:p>
            <a:r>
              <a:rPr lang="en-US" dirty="0"/>
              <a:t>Controllers</a:t>
            </a:r>
          </a:p>
        </p:txBody>
      </p:sp>
      <p:sp>
        <p:nvSpPr>
          <p:cNvPr id="5" name="TextBox 4">
            <a:extLst>
              <a:ext uri="{FF2B5EF4-FFF2-40B4-BE49-F238E27FC236}">
                <a16:creationId xmlns:a16="http://schemas.microsoft.com/office/drawing/2014/main" id="{558DC677-0790-4FFE-882D-64BA53789186}"/>
              </a:ext>
            </a:extLst>
          </p:cNvPr>
          <p:cNvSpPr txBox="1"/>
          <p:nvPr/>
        </p:nvSpPr>
        <p:spPr>
          <a:xfrm>
            <a:off x="928425" y="4185857"/>
            <a:ext cx="2182218" cy="646331"/>
          </a:xfrm>
          <a:prstGeom prst="rect">
            <a:avLst/>
          </a:prstGeom>
          <a:solidFill>
            <a:schemeClr val="bg2"/>
          </a:solidFill>
          <a:ln>
            <a:solidFill>
              <a:schemeClr val="tx1"/>
            </a:solidFill>
          </a:ln>
        </p:spPr>
        <p:txBody>
          <a:bodyPr wrap="square" rtlCol="0">
            <a:spAutoFit/>
          </a:bodyPr>
          <a:lstStyle/>
          <a:p>
            <a:r>
              <a:rPr lang="en-US" dirty="0"/>
              <a:t>Satellite 1</a:t>
            </a:r>
          </a:p>
          <a:p>
            <a:r>
              <a:rPr lang="en-US" dirty="0"/>
              <a:t>PLC Controller</a:t>
            </a:r>
          </a:p>
        </p:txBody>
      </p:sp>
      <p:sp>
        <p:nvSpPr>
          <p:cNvPr id="6" name="TextBox 5">
            <a:extLst>
              <a:ext uri="{FF2B5EF4-FFF2-40B4-BE49-F238E27FC236}">
                <a16:creationId xmlns:a16="http://schemas.microsoft.com/office/drawing/2014/main" id="{A6B03306-3197-49BA-A18D-D4354D4B8B2D}"/>
              </a:ext>
            </a:extLst>
          </p:cNvPr>
          <p:cNvSpPr txBox="1"/>
          <p:nvPr/>
        </p:nvSpPr>
        <p:spPr>
          <a:xfrm>
            <a:off x="3375240" y="4185857"/>
            <a:ext cx="2182218" cy="646331"/>
          </a:xfrm>
          <a:prstGeom prst="rect">
            <a:avLst/>
          </a:prstGeom>
          <a:solidFill>
            <a:schemeClr val="bg2"/>
          </a:solidFill>
          <a:ln>
            <a:solidFill>
              <a:schemeClr val="tx1"/>
            </a:solidFill>
          </a:ln>
        </p:spPr>
        <p:txBody>
          <a:bodyPr wrap="square" rtlCol="0">
            <a:spAutoFit/>
          </a:bodyPr>
          <a:lstStyle/>
          <a:p>
            <a:r>
              <a:rPr lang="en-US" dirty="0"/>
              <a:t>Satellite 2</a:t>
            </a:r>
          </a:p>
          <a:p>
            <a:r>
              <a:rPr lang="en-US" dirty="0"/>
              <a:t>PLC Controller</a:t>
            </a:r>
          </a:p>
        </p:txBody>
      </p:sp>
      <p:sp>
        <p:nvSpPr>
          <p:cNvPr id="7" name="TextBox 6">
            <a:extLst>
              <a:ext uri="{FF2B5EF4-FFF2-40B4-BE49-F238E27FC236}">
                <a16:creationId xmlns:a16="http://schemas.microsoft.com/office/drawing/2014/main" id="{77775AAE-1B1B-4CC6-BB7B-01473ABD9A7A}"/>
              </a:ext>
            </a:extLst>
          </p:cNvPr>
          <p:cNvSpPr txBox="1"/>
          <p:nvPr/>
        </p:nvSpPr>
        <p:spPr>
          <a:xfrm>
            <a:off x="6096000" y="4136303"/>
            <a:ext cx="2182218" cy="646331"/>
          </a:xfrm>
          <a:prstGeom prst="rect">
            <a:avLst/>
          </a:prstGeom>
          <a:solidFill>
            <a:schemeClr val="bg2"/>
          </a:solidFill>
          <a:ln>
            <a:solidFill>
              <a:schemeClr val="tx1"/>
            </a:solidFill>
          </a:ln>
        </p:spPr>
        <p:txBody>
          <a:bodyPr wrap="square" rtlCol="0">
            <a:spAutoFit/>
          </a:bodyPr>
          <a:lstStyle/>
          <a:p>
            <a:r>
              <a:rPr lang="en-US" dirty="0"/>
              <a:t>Satellite 3</a:t>
            </a:r>
          </a:p>
          <a:p>
            <a:r>
              <a:rPr lang="en-US" dirty="0"/>
              <a:t>PLC Controller</a:t>
            </a:r>
          </a:p>
        </p:txBody>
      </p:sp>
      <p:sp>
        <p:nvSpPr>
          <p:cNvPr id="8" name="TextBox 7">
            <a:extLst>
              <a:ext uri="{FF2B5EF4-FFF2-40B4-BE49-F238E27FC236}">
                <a16:creationId xmlns:a16="http://schemas.microsoft.com/office/drawing/2014/main" id="{A0162D32-C99B-4DAF-B5B7-36155A9E04A8}"/>
              </a:ext>
            </a:extLst>
          </p:cNvPr>
          <p:cNvSpPr txBox="1"/>
          <p:nvPr/>
        </p:nvSpPr>
        <p:spPr>
          <a:xfrm>
            <a:off x="8732614" y="4136302"/>
            <a:ext cx="2182218" cy="646331"/>
          </a:xfrm>
          <a:prstGeom prst="rect">
            <a:avLst/>
          </a:prstGeom>
          <a:solidFill>
            <a:schemeClr val="bg2"/>
          </a:solidFill>
          <a:ln>
            <a:solidFill>
              <a:schemeClr val="tx1"/>
            </a:solidFill>
          </a:ln>
        </p:spPr>
        <p:txBody>
          <a:bodyPr wrap="square" rtlCol="0">
            <a:spAutoFit/>
          </a:bodyPr>
          <a:lstStyle/>
          <a:p>
            <a:r>
              <a:rPr lang="en-US" dirty="0"/>
              <a:t>Satellite 4</a:t>
            </a:r>
          </a:p>
          <a:p>
            <a:r>
              <a:rPr lang="en-US" dirty="0"/>
              <a:t>PLC Controller</a:t>
            </a:r>
          </a:p>
        </p:txBody>
      </p:sp>
      <p:cxnSp>
        <p:nvCxnSpPr>
          <p:cNvPr id="10" name="Straight Arrow Connector 9">
            <a:extLst>
              <a:ext uri="{FF2B5EF4-FFF2-40B4-BE49-F238E27FC236}">
                <a16:creationId xmlns:a16="http://schemas.microsoft.com/office/drawing/2014/main" id="{4C0EBC5C-4388-4CE3-AB3F-7A93F6527A00}"/>
              </a:ext>
            </a:extLst>
          </p:cNvPr>
          <p:cNvCxnSpPr/>
          <p:nvPr/>
        </p:nvCxnSpPr>
        <p:spPr>
          <a:xfrm>
            <a:off x="4353217" y="2738792"/>
            <a:ext cx="0" cy="110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E64863-BBBE-4D49-838D-874E804C80A6}"/>
              </a:ext>
            </a:extLst>
          </p:cNvPr>
          <p:cNvCxnSpPr/>
          <p:nvPr/>
        </p:nvCxnSpPr>
        <p:spPr>
          <a:xfrm flipH="1">
            <a:off x="2210267" y="3876383"/>
            <a:ext cx="2120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569D282-23E7-49B0-B822-6E8DD7C790FE}"/>
              </a:ext>
            </a:extLst>
          </p:cNvPr>
          <p:cNvCxnSpPr/>
          <p:nvPr/>
        </p:nvCxnSpPr>
        <p:spPr>
          <a:xfrm>
            <a:off x="2199048" y="3904432"/>
            <a:ext cx="0" cy="281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043B28-54F4-4B1A-8913-016901DFB9F7}"/>
              </a:ext>
            </a:extLst>
          </p:cNvPr>
          <p:cNvCxnSpPr/>
          <p:nvPr/>
        </p:nvCxnSpPr>
        <p:spPr>
          <a:xfrm flipH="1">
            <a:off x="4330778" y="3876383"/>
            <a:ext cx="22439" cy="25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5BB301-B9CC-4EA0-B8E0-9F71F8DCF6A0}"/>
              </a:ext>
            </a:extLst>
          </p:cNvPr>
          <p:cNvCxnSpPr/>
          <p:nvPr/>
        </p:nvCxnSpPr>
        <p:spPr>
          <a:xfrm flipV="1">
            <a:off x="4426145" y="3848334"/>
            <a:ext cx="2098071" cy="2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577626-2868-45F8-9592-8BA5FD03A8EB}"/>
              </a:ext>
            </a:extLst>
          </p:cNvPr>
          <p:cNvCxnSpPr/>
          <p:nvPr/>
        </p:nvCxnSpPr>
        <p:spPr>
          <a:xfrm>
            <a:off x="6529826" y="3876383"/>
            <a:ext cx="0" cy="242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0A7F14B-D136-4E8D-B90D-84F0B26B5B9A}"/>
              </a:ext>
            </a:extLst>
          </p:cNvPr>
          <p:cNvCxnSpPr/>
          <p:nvPr/>
        </p:nvCxnSpPr>
        <p:spPr>
          <a:xfrm flipV="1">
            <a:off x="6569094" y="3848334"/>
            <a:ext cx="2496369" cy="2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829777F-A04E-4895-BC34-4BAB7A022E95}"/>
              </a:ext>
            </a:extLst>
          </p:cNvPr>
          <p:cNvCxnSpPr/>
          <p:nvPr/>
        </p:nvCxnSpPr>
        <p:spPr>
          <a:xfrm>
            <a:off x="9076682" y="3904432"/>
            <a:ext cx="0" cy="210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8E4672F-6537-4069-9839-73106F95E968}"/>
              </a:ext>
            </a:extLst>
          </p:cNvPr>
          <p:cNvSpPr txBox="1"/>
          <p:nvPr/>
        </p:nvSpPr>
        <p:spPr>
          <a:xfrm>
            <a:off x="4392484" y="2967335"/>
            <a:ext cx="2734403" cy="923330"/>
          </a:xfrm>
          <a:prstGeom prst="rect">
            <a:avLst/>
          </a:prstGeom>
          <a:noFill/>
        </p:spPr>
        <p:txBody>
          <a:bodyPr wrap="none" rtlCol="0">
            <a:spAutoFit/>
          </a:bodyPr>
          <a:lstStyle/>
          <a:p>
            <a:r>
              <a:rPr lang="en-US" dirty="0"/>
              <a:t>Sprinkler Wire</a:t>
            </a:r>
          </a:p>
          <a:p>
            <a:r>
              <a:rPr lang="en-US" dirty="0"/>
              <a:t>Distributes Power</a:t>
            </a:r>
          </a:p>
          <a:p>
            <a:r>
              <a:rPr lang="en-US" dirty="0"/>
              <a:t>And RS485 Communication</a:t>
            </a:r>
          </a:p>
        </p:txBody>
      </p:sp>
      <p:sp>
        <p:nvSpPr>
          <p:cNvPr id="26" name="TextBox 25">
            <a:extLst>
              <a:ext uri="{FF2B5EF4-FFF2-40B4-BE49-F238E27FC236}">
                <a16:creationId xmlns:a16="http://schemas.microsoft.com/office/drawing/2014/main" id="{E56E5F70-6BCC-4897-BA7D-556D52FFD420}"/>
              </a:ext>
            </a:extLst>
          </p:cNvPr>
          <p:cNvSpPr txBox="1"/>
          <p:nvPr/>
        </p:nvSpPr>
        <p:spPr>
          <a:xfrm>
            <a:off x="5475180" y="2143479"/>
            <a:ext cx="1531476" cy="369332"/>
          </a:xfrm>
          <a:prstGeom prst="rect">
            <a:avLst/>
          </a:prstGeom>
          <a:noFill/>
        </p:spPr>
        <p:txBody>
          <a:bodyPr wrap="square" rtlCol="0">
            <a:spAutoFit/>
          </a:bodyPr>
          <a:lstStyle/>
          <a:p>
            <a:r>
              <a:rPr lang="en-US" dirty="0"/>
              <a:t>See Note</a:t>
            </a:r>
          </a:p>
        </p:txBody>
      </p:sp>
      <p:sp>
        <p:nvSpPr>
          <p:cNvPr id="27" name="TextBox 26">
            <a:extLst>
              <a:ext uri="{FF2B5EF4-FFF2-40B4-BE49-F238E27FC236}">
                <a16:creationId xmlns:a16="http://schemas.microsoft.com/office/drawing/2014/main" id="{A0225A33-DEEA-40D0-8980-931DFBC0F7A0}"/>
              </a:ext>
            </a:extLst>
          </p:cNvPr>
          <p:cNvSpPr txBox="1"/>
          <p:nvPr/>
        </p:nvSpPr>
        <p:spPr>
          <a:xfrm>
            <a:off x="617080" y="6013723"/>
            <a:ext cx="6739409" cy="369332"/>
          </a:xfrm>
          <a:prstGeom prst="rect">
            <a:avLst/>
          </a:prstGeom>
          <a:noFill/>
        </p:spPr>
        <p:txBody>
          <a:bodyPr wrap="none" rtlCol="0">
            <a:spAutoFit/>
          </a:bodyPr>
          <a:lstStyle/>
          <a:p>
            <a:r>
              <a:rPr lang="en-US" dirty="0"/>
              <a:t>Note:  Till the 2015 time frame the controller was a Beagle Bone Black</a:t>
            </a:r>
          </a:p>
        </p:txBody>
      </p:sp>
    </p:spTree>
    <p:extLst>
      <p:ext uri="{BB962C8B-B14F-4D97-AF65-F5344CB8AC3E}">
        <p14:creationId xmlns:p14="http://schemas.microsoft.com/office/powerpoint/2010/main" val="226719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99B89-D62C-4736-899B-E970127DD1C9}"/>
              </a:ext>
            </a:extLst>
          </p:cNvPr>
          <p:cNvSpPr>
            <a:spLocks noGrp="1"/>
          </p:cNvSpPr>
          <p:nvPr>
            <p:ph type="title"/>
          </p:nvPr>
        </p:nvSpPr>
        <p:spPr/>
        <p:txBody>
          <a:bodyPr/>
          <a:lstStyle/>
          <a:p>
            <a:r>
              <a:rPr lang="en-US" dirty="0"/>
              <a:t>Redis Database is </a:t>
            </a:r>
            <a:br>
              <a:rPr lang="en-US" dirty="0"/>
            </a:br>
            <a:r>
              <a:rPr lang="en-US" dirty="0"/>
              <a:t>Stored on External USB Drive</a:t>
            </a:r>
          </a:p>
        </p:txBody>
      </p:sp>
      <p:pic>
        <p:nvPicPr>
          <p:cNvPr id="8" name="Picture Placeholder 7">
            <a:extLst>
              <a:ext uri="{FF2B5EF4-FFF2-40B4-BE49-F238E27FC236}">
                <a16:creationId xmlns:a16="http://schemas.microsoft.com/office/drawing/2014/main" id="{A3BBBCCC-1C00-4362-8490-6173CDC24B1E}"/>
              </a:ext>
            </a:extLst>
          </p:cNvPr>
          <p:cNvPicPr>
            <a:picLocks noGrp="1" noChangeAspect="1"/>
          </p:cNvPicPr>
          <p:nvPr>
            <p:ph type="pic" idx="1"/>
          </p:nvPr>
        </p:nvPicPr>
        <p:blipFill>
          <a:blip r:embed="rId2"/>
          <a:srcRect t="20390" b="20390"/>
          <a:stretch>
            <a:fillRect/>
          </a:stretch>
        </p:blipFill>
        <p:spPr>
          <a:xfrm>
            <a:off x="5183188" y="987425"/>
            <a:ext cx="6172200" cy="4953437"/>
          </a:xfrm>
        </p:spPr>
      </p:pic>
      <p:sp>
        <p:nvSpPr>
          <p:cNvPr id="6" name="Text Placeholder 5">
            <a:extLst>
              <a:ext uri="{FF2B5EF4-FFF2-40B4-BE49-F238E27FC236}">
                <a16:creationId xmlns:a16="http://schemas.microsoft.com/office/drawing/2014/main" id="{8558BCC0-2820-4A67-B1E6-49DE6CD350E4}"/>
              </a:ext>
            </a:extLst>
          </p:cNvPr>
          <p:cNvSpPr>
            <a:spLocks noGrp="1"/>
          </p:cNvSpPr>
          <p:nvPr>
            <p:ph type="body" sz="half" idx="2"/>
          </p:nvPr>
        </p:nvSpPr>
        <p:spPr/>
        <p:txBody>
          <a:bodyPr/>
          <a:lstStyle/>
          <a:p>
            <a:r>
              <a:rPr lang="en-US" dirty="0"/>
              <a:t>The reasons for the use of an external USB drive to store the Redis database is as follows.</a:t>
            </a:r>
          </a:p>
          <a:p>
            <a:pPr marL="342900" indent="-342900">
              <a:buFont typeface="+mj-lt"/>
              <a:buAutoNum type="arabicPeriod"/>
            </a:pPr>
            <a:r>
              <a:rPr lang="en-US" dirty="0"/>
              <a:t>Power Failures will happen.  Putting Redis on a external USB drive insures that the Linux File System on the SD Card has few writes during operation.  This lowers the risk of file corruption during power failures.</a:t>
            </a:r>
          </a:p>
          <a:p>
            <a:pPr marL="342900" indent="-342900">
              <a:buFont typeface="+mj-lt"/>
              <a:buAutoNum type="arabicPeriod"/>
            </a:pPr>
            <a:r>
              <a:rPr lang="en-US" dirty="0"/>
              <a:t>By having the Redis Database on an extern USB Drive makes replicating both the SD card and Redis Database easier.</a:t>
            </a:r>
          </a:p>
          <a:p>
            <a:pPr marL="342900" indent="-342900">
              <a:buFont typeface="+mj-lt"/>
              <a:buAutoNum type="arabicPeriod"/>
            </a:pPr>
            <a:endParaRPr lang="en-US" dirty="0"/>
          </a:p>
        </p:txBody>
      </p:sp>
    </p:spTree>
    <p:extLst>
      <p:ext uri="{BB962C8B-B14F-4D97-AF65-F5344CB8AC3E}">
        <p14:creationId xmlns:p14="http://schemas.microsoft.com/office/powerpoint/2010/main" val="393603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C87B-2374-420E-81BB-7C8465E5CB90}"/>
              </a:ext>
            </a:extLst>
          </p:cNvPr>
          <p:cNvSpPr>
            <a:spLocks noGrp="1"/>
          </p:cNvSpPr>
          <p:nvPr>
            <p:ph type="title"/>
          </p:nvPr>
        </p:nvSpPr>
        <p:spPr/>
        <p:txBody>
          <a:bodyPr/>
          <a:lstStyle/>
          <a:p>
            <a:r>
              <a:rPr lang="en-US" dirty="0"/>
              <a:t>Existing Sprinkler Wire was used as Networking Cable</a:t>
            </a:r>
          </a:p>
        </p:txBody>
      </p:sp>
      <p:sp>
        <p:nvSpPr>
          <p:cNvPr id="4" name="Text Placeholder 3">
            <a:extLst>
              <a:ext uri="{FF2B5EF4-FFF2-40B4-BE49-F238E27FC236}">
                <a16:creationId xmlns:a16="http://schemas.microsoft.com/office/drawing/2014/main" id="{F3E87D94-7A22-48BC-8CD9-11FFB8978115}"/>
              </a:ext>
            </a:extLst>
          </p:cNvPr>
          <p:cNvSpPr>
            <a:spLocks noGrp="1"/>
          </p:cNvSpPr>
          <p:nvPr>
            <p:ph type="body" sz="half" idx="2"/>
          </p:nvPr>
        </p:nvSpPr>
        <p:spPr/>
        <p:txBody>
          <a:bodyPr>
            <a:normAutofit/>
          </a:bodyPr>
          <a:lstStyle/>
          <a:p>
            <a:r>
              <a:rPr lang="en-US" sz="2400" dirty="0"/>
              <a:t>7 Strand 18 gauge sprinkler wire.</a:t>
            </a:r>
          </a:p>
          <a:p>
            <a:r>
              <a:rPr lang="en-US" sz="2400" dirty="0"/>
              <a:t>Blue/White 24 Volt DC to power PLC’s.</a:t>
            </a:r>
          </a:p>
          <a:p>
            <a:r>
              <a:rPr lang="en-US" sz="2400" dirty="0"/>
              <a:t>Yellow/Green 15 Volt DC to power sprinkler solenoid valves.</a:t>
            </a:r>
          </a:p>
          <a:p>
            <a:r>
              <a:rPr lang="en-US" sz="2400" dirty="0"/>
              <a:t>Red/Orange/Black used to support a 38.8 Kbits RS485 communication link.</a:t>
            </a:r>
          </a:p>
        </p:txBody>
      </p:sp>
      <p:pic>
        <p:nvPicPr>
          <p:cNvPr id="7" name="Picture Placeholder 6">
            <a:extLst>
              <a:ext uri="{FF2B5EF4-FFF2-40B4-BE49-F238E27FC236}">
                <a16:creationId xmlns:a16="http://schemas.microsoft.com/office/drawing/2014/main" id="{7C9A793C-988C-4706-8762-60839E50DE8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373" b="1137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8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6A2C-E00B-49BF-B1BD-EE48E3758391}"/>
              </a:ext>
            </a:extLst>
          </p:cNvPr>
          <p:cNvSpPr>
            <a:spLocks noGrp="1"/>
          </p:cNvSpPr>
          <p:nvPr>
            <p:ph type="title"/>
          </p:nvPr>
        </p:nvSpPr>
        <p:spPr/>
        <p:txBody>
          <a:bodyPr/>
          <a:lstStyle/>
          <a:p>
            <a:r>
              <a:rPr lang="en-US" dirty="0"/>
              <a:t>Inside of PLC Case</a:t>
            </a:r>
          </a:p>
        </p:txBody>
      </p:sp>
      <p:pic>
        <p:nvPicPr>
          <p:cNvPr id="6" name="Picture Placeholder 5">
            <a:extLst>
              <a:ext uri="{FF2B5EF4-FFF2-40B4-BE49-F238E27FC236}">
                <a16:creationId xmlns:a16="http://schemas.microsoft.com/office/drawing/2014/main" id="{42BD8013-4955-4AB2-BEA2-C3389A0C48D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792" r="27792"/>
          <a:stretch>
            <a:fillRect/>
          </a:stretch>
        </p:blipFill>
        <p:spPr>
          <a:xfrm rot="5400000">
            <a:off x="5832475" y="338138"/>
            <a:ext cx="4873625" cy="6172200"/>
          </a:xfrm>
        </p:spPr>
      </p:pic>
      <p:sp>
        <p:nvSpPr>
          <p:cNvPr id="4" name="Text Placeholder 3">
            <a:extLst>
              <a:ext uri="{FF2B5EF4-FFF2-40B4-BE49-F238E27FC236}">
                <a16:creationId xmlns:a16="http://schemas.microsoft.com/office/drawing/2014/main" id="{87DD3BAD-9965-4967-9935-921325650CE4}"/>
              </a:ext>
            </a:extLst>
          </p:cNvPr>
          <p:cNvSpPr>
            <a:spLocks noGrp="1"/>
          </p:cNvSpPr>
          <p:nvPr>
            <p:ph type="body" sz="half" idx="2"/>
          </p:nvPr>
        </p:nvSpPr>
        <p:spPr/>
        <p:txBody>
          <a:bodyPr/>
          <a:lstStyle/>
          <a:p>
            <a:r>
              <a:rPr lang="en-US" dirty="0"/>
              <a:t>PLC and Expansion Unit – Automation Direct Click Line.  ( Free Programming Software )</a:t>
            </a:r>
          </a:p>
          <a:p>
            <a:r>
              <a:rPr lang="en-US" dirty="0"/>
              <a:t>SCADA terminal blocks  are used to connect wires.</a:t>
            </a:r>
          </a:p>
          <a:p>
            <a:r>
              <a:rPr lang="en-US" dirty="0"/>
              <a:t>There are 22 sprinkler connections.</a:t>
            </a:r>
          </a:p>
          <a:p>
            <a:r>
              <a:rPr lang="en-US" dirty="0"/>
              <a:t>8 Digital Inputs which four can be used flow meter interfaces.</a:t>
            </a:r>
          </a:p>
          <a:p>
            <a:r>
              <a:rPr lang="en-US" dirty="0"/>
              <a:t>System Cost is less than $300.</a:t>
            </a:r>
          </a:p>
          <a:p>
            <a:endParaRPr lang="en-US" dirty="0"/>
          </a:p>
          <a:p>
            <a:r>
              <a:rPr lang="en-US" dirty="0"/>
              <a:t>Components are UL and FCC certified.</a:t>
            </a:r>
          </a:p>
        </p:txBody>
      </p:sp>
    </p:spTree>
    <p:extLst>
      <p:ext uri="{BB962C8B-B14F-4D97-AF65-F5344CB8AC3E}">
        <p14:creationId xmlns:p14="http://schemas.microsoft.com/office/powerpoint/2010/main" val="4003794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6457</TotalTime>
  <Words>2368</Words>
  <Application>Microsoft Office PowerPoint</Application>
  <PresentationFormat>Widescreen</PresentationFormat>
  <Paragraphs>369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Application of Redis in IOT Edge Devices </vt:lpstr>
      <vt:lpstr>Overview of Presentation</vt:lpstr>
      <vt:lpstr>Brief Description of Our System</vt:lpstr>
      <vt:lpstr>Our Original System</vt:lpstr>
      <vt:lpstr>Our New System Architecture</vt:lpstr>
      <vt:lpstr>Break Out For Site Or Edge Device</vt:lpstr>
      <vt:lpstr>Redis Database is  Stored on External USB Drive</vt:lpstr>
      <vt:lpstr>Existing Sprinkler Wire was used as Networking Cable</vt:lpstr>
      <vt:lpstr>Inside of PLC Case</vt:lpstr>
      <vt:lpstr>PLC Deployed in the field.</vt:lpstr>
      <vt:lpstr>Some PLC Units have been deployed for 5 years.</vt:lpstr>
      <vt:lpstr>Some benefits to new system</vt:lpstr>
      <vt:lpstr>A leak that took 3 weeks to find</vt:lpstr>
      <vt:lpstr>Another Leak not Detectable by manual means.</vt:lpstr>
      <vt:lpstr>New System Transformed Operation</vt:lpstr>
      <vt:lpstr>How Redis Came To Be</vt:lpstr>
      <vt:lpstr>Needed to Replace Mongoose Web Server with Python Flask Web Server. (Time Period 2014)</vt:lpstr>
      <vt:lpstr>Needed to Replace Mongoose Web Server with Python Flask Web Server. (Time Period 2014)</vt:lpstr>
      <vt:lpstr>Redis Provided The Persistent Job Queue Communication</vt:lpstr>
      <vt:lpstr>With Redis in the System The Irrigation Controller Software Began to Change.</vt:lpstr>
      <vt:lpstr>Nano Data Center</vt:lpstr>
      <vt:lpstr>The amount of Logging and Managing the Logging Became Complex.</vt:lpstr>
      <vt:lpstr>Overview of Redis Database</vt:lpstr>
      <vt:lpstr>The Redis Database extracts little resources Not Much More Than One of the Application Processes</vt:lpstr>
      <vt:lpstr>Graph Data Base</vt:lpstr>
      <vt:lpstr>Adding functions to the system became increasingly difficult.    The problem arises from the need to coordinate information between processes both in the gateway device and the cloud.</vt:lpstr>
      <vt:lpstr>As a Sanity Check, Graphical Data Bases Are Appearing In Conventional SCADA Systems.</vt:lpstr>
      <vt:lpstr>Nature of Graph – SNMP on Steroids</vt:lpstr>
      <vt:lpstr>System Graph is Constructed at Startup</vt:lpstr>
      <vt:lpstr>The Graph Structure for around the weather stations</vt:lpstr>
      <vt:lpstr>Redis Keys and Access Classes Can Be   Automatically Generated.  The Automatically Generated Keys are Unique Across The System.  The Unique Keys make cloud integration much easier.</vt:lpstr>
      <vt:lpstr>With The System Graph and the Ability to Autogenerate Redis Access Handlers, adding new applications is much easier.</vt:lpstr>
      <vt:lpstr>New Form of IOT – Cloud Communication</vt:lpstr>
      <vt:lpstr>The Redis Graph Changes The Nature of IOT to Cloud Communication</vt:lpstr>
      <vt:lpstr>Move ETO Data To The Cloud</vt:lpstr>
      <vt:lpstr>Introduction of Machine Learning and Deep Learning is Simpler with this Architecture</vt:lpstr>
      <vt:lpstr>Method Of Synchronization</vt:lpstr>
      <vt:lpstr>A Limited Number of Commands, (less than 30?) to Synchronize the IOT and Cloud Databases. </vt:lpstr>
      <vt:lpstr>Lacking One Thing</vt:lpstr>
      <vt:lpstr>Lacking One Thing  -- Need Open Source Projects in This Area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Astrid Solis</dc:creator>
  <cp:lastModifiedBy>Glenn Edgar</cp:lastModifiedBy>
  <cp:revision>98</cp:revision>
  <dcterms:created xsi:type="dcterms:W3CDTF">2018-03-27T15:30:48Z</dcterms:created>
  <dcterms:modified xsi:type="dcterms:W3CDTF">2018-04-15T19:22:25Z</dcterms:modified>
</cp:coreProperties>
</file>